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9"/>
  </p:notesMasterIdLst>
  <p:sldIdLst>
    <p:sldId id="256" r:id="rId2"/>
    <p:sldId id="298" r:id="rId3"/>
    <p:sldId id="303" r:id="rId4"/>
    <p:sldId id="305" r:id="rId5"/>
    <p:sldId id="306" r:id="rId6"/>
    <p:sldId id="326" r:id="rId7"/>
    <p:sldId id="328" r:id="rId8"/>
    <p:sldId id="309" r:id="rId9"/>
    <p:sldId id="310" r:id="rId10"/>
    <p:sldId id="312" r:id="rId11"/>
    <p:sldId id="313" r:id="rId12"/>
    <p:sldId id="327" r:id="rId13"/>
    <p:sldId id="329" r:id="rId14"/>
    <p:sldId id="330" r:id="rId15"/>
    <p:sldId id="338" r:id="rId16"/>
    <p:sldId id="331" r:id="rId17"/>
    <p:sldId id="333" r:id="rId18"/>
    <p:sldId id="334" r:id="rId19"/>
    <p:sldId id="335" r:id="rId20"/>
    <p:sldId id="336" r:id="rId21"/>
    <p:sldId id="339" r:id="rId22"/>
    <p:sldId id="340" r:id="rId23"/>
    <p:sldId id="337" r:id="rId24"/>
    <p:sldId id="342" r:id="rId25"/>
    <p:sldId id="343" r:id="rId26"/>
    <p:sldId id="341" r:id="rId27"/>
    <p:sldId id="344" r:id="rId28"/>
    <p:sldId id="345" r:id="rId29"/>
    <p:sldId id="346" r:id="rId30"/>
    <p:sldId id="350" r:id="rId31"/>
    <p:sldId id="351" r:id="rId32"/>
    <p:sldId id="352" r:id="rId33"/>
    <p:sldId id="353" r:id="rId34"/>
    <p:sldId id="354" r:id="rId35"/>
    <p:sldId id="355" r:id="rId36"/>
    <p:sldId id="356" r:id="rId37"/>
    <p:sldId id="358" r:id="rId38"/>
    <p:sldId id="359" r:id="rId39"/>
    <p:sldId id="360" r:id="rId40"/>
    <p:sldId id="363" r:id="rId41"/>
    <p:sldId id="349" r:id="rId42"/>
    <p:sldId id="311" r:id="rId43"/>
    <p:sldId id="314" r:id="rId44"/>
    <p:sldId id="361" r:id="rId45"/>
    <p:sldId id="323" r:id="rId46"/>
    <p:sldId id="294" r:id="rId47"/>
    <p:sldId id="29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BC759E33-10A7-4B11-B0B1-D464E22A7DC7}">
          <p14:sldIdLst>
            <p14:sldId id="256"/>
            <p14:sldId id="298"/>
            <p14:sldId id="303"/>
            <p14:sldId id="305"/>
            <p14:sldId id="306"/>
            <p14:sldId id="326"/>
            <p14:sldId id="328"/>
            <p14:sldId id="309"/>
            <p14:sldId id="310"/>
            <p14:sldId id="312"/>
            <p14:sldId id="313"/>
            <p14:sldId id="327"/>
            <p14:sldId id="329"/>
            <p14:sldId id="330"/>
            <p14:sldId id="338"/>
            <p14:sldId id="331"/>
            <p14:sldId id="333"/>
            <p14:sldId id="334"/>
            <p14:sldId id="335"/>
            <p14:sldId id="336"/>
            <p14:sldId id="339"/>
            <p14:sldId id="340"/>
            <p14:sldId id="337"/>
            <p14:sldId id="342"/>
            <p14:sldId id="343"/>
            <p14:sldId id="341"/>
            <p14:sldId id="344"/>
            <p14:sldId id="345"/>
            <p14:sldId id="346"/>
            <p14:sldId id="350"/>
            <p14:sldId id="351"/>
            <p14:sldId id="352"/>
            <p14:sldId id="353"/>
            <p14:sldId id="354"/>
            <p14:sldId id="355"/>
            <p14:sldId id="356"/>
            <p14:sldId id="358"/>
            <p14:sldId id="359"/>
            <p14:sldId id="360"/>
            <p14:sldId id="363"/>
            <p14:sldId id="349"/>
            <p14:sldId id="311"/>
            <p14:sldId id="314"/>
            <p14:sldId id="361"/>
            <p14:sldId id="323"/>
          </p14:sldIdLst>
        </p14:section>
        <p14:section name="Розділ без заголовка" id="{6D5AEB7A-9297-46BB-8895-AE5BBCE08EDF}">
          <p14:sldIdLst>
            <p14:sldId id="294"/>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CCFFFF"/>
    <a:srgbClr val="66FFFF"/>
    <a:srgbClr val="26B6C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70C5B-6584-4233-BBFD-B6249AE61865}" type="datetimeFigureOut">
              <a:rPr lang="uk-UA" smtClean="0"/>
              <a:t>13.12.2024</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EEFCF5-B978-417E-80D5-B45DF46C210E}" type="slidenum">
              <a:rPr lang="uk-UA" smtClean="0"/>
              <a:t>‹№›</a:t>
            </a:fld>
            <a:endParaRPr lang="uk-UA"/>
          </a:p>
        </p:txBody>
      </p:sp>
    </p:spTree>
    <p:extLst>
      <p:ext uri="{BB962C8B-B14F-4D97-AF65-F5344CB8AC3E}">
        <p14:creationId xmlns:p14="http://schemas.microsoft.com/office/powerpoint/2010/main" val="390791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231763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103377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86728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252003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29950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uk-UA"/>
              <a:t>Клацніть, щоб редагувати стиль зразка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Відредагуйте стиль зразка тексту</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1408630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12216135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684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1475916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D93C1A3B-BA1F-45C1-B11C-FA6CD15C281B}" type="datetimeFigureOut">
              <a:rPr lang="uk-UA" smtClean="0"/>
              <a:t>13.12.2024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254325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D93C1A3B-BA1F-45C1-B11C-FA6CD15C281B}" type="datetimeFigureOut">
              <a:rPr lang="uk-UA" smtClean="0"/>
              <a:t>13.12.2024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84488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D93C1A3B-BA1F-45C1-B11C-FA6CD15C281B}" type="datetimeFigureOut">
              <a:rPr lang="uk-UA" smtClean="0"/>
              <a:t>13.12.2024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1918608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D93C1A3B-BA1F-45C1-B11C-FA6CD15C281B}" type="datetimeFigureOut">
              <a:rPr lang="uk-UA" smtClean="0"/>
              <a:t>13.12.2024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2877708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C1A3B-BA1F-45C1-B11C-FA6CD15C281B}" type="datetimeFigureOut">
              <a:rPr lang="uk-UA" smtClean="0"/>
              <a:t>13.12.2024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384930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D93C1A3B-BA1F-45C1-B11C-FA6CD15C281B}" type="datetimeFigureOut">
              <a:rPr lang="uk-UA" smtClean="0"/>
              <a:t>13.12.2024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1679036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D93C1A3B-BA1F-45C1-B11C-FA6CD15C281B}" type="datetimeFigureOut">
              <a:rPr lang="uk-UA" smtClean="0"/>
              <a:t>13.12.2024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182CD5BB-4E6E-4A36-9047-F2FBF94F01A7}" type="slidenum">
              <a:rPr lang="uk-UA" smtClean="0"/>
              <a:t>‹№›</a:t>
            </a:fld>
            <a:endParaRPr lang="uk-UA"/>
          </a:p>
        </p:txBody>
      </p:sp>
    </p:spTree>
    <p:extLst>
      <p:ext uri="{BB962C8B-B14F-4D97-AF65-F5344CB8AC3E}">
        <p14:creationId xmlns:p14="http://schemas.microsoft.com/office/powerpoint/2010/main" val="288099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3C1A3B-BA1F-45C1-B11C-FA6CD15C281B}" type="datetimeFigureOut">
              <a:rPr lang="uk-UA" smtClean="0"/>
              <a:t>13.12.2024</a:t>
            </a:fld>
            <a:endParaRPr lang="uk-U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82CD5BB-4E6E-4A36-9047-F2FBF94F01A7}" type="slidenum">
              <a:rPr lang="uk-UA" smtClean="0"/>
              <a:t>‹№›</a:t>
            </a:fld>
            <a:endParaRPr lang="uk-UA"/>
          </a:p>
        </p:txBody>
      </p:sp>
    </p:spTree>
    <p:extLst>
      <p:ext uri="{BB962C8B-B14F-4D97-AF65-F5344CB8AC3E}">
        <p14:creationId xmlns:p14="http://schemas.microsoft.com/office/powerpoint/2010/main" val="334147760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mon.gov.ua/storage/app/media/doshkilna/2021/05/11/Dv_2021-03-Gavrysh.pdf" TargetMode="External"/><Relationship Id="rId2" Type="http://schemas.openxmlformats.org/officeDocument/2006/relationships/hyperlink" Target="https://mon.gov.ua/storage/app/media/rizne/2021/12.01/Pro_novu_redaktsiyu%20Bazovoho%20komponenta%20doshkilnoyi%20osvity.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F5A2B29-C40F-4DFD-98D3-D3F00E888020}"/>
              </a:ext>
            </a:extLst>
          </p:cNvPr>
          <p:cNvPicPr>
            <a:picLocks noChangeAspect="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355064" y="169651"/>
            <a:ext cx="11688270" cy="6497570"/>
          </a:xfrm>
          <a:prstGeom prst="rect">
            <a:avLst/>
          </a:prstGeom>
          <a:effectLst>
            <a:glow rad="228600">
              <a:schemeClr val="accent2">
                <a:satMod val="175000"/>
                <a:alpha val="40000"/>
              </a:schemeClr>
            </a:glow>
          </a:effectLst>
        </p:spPr>
      </p:pic>
      <p:pic>
        <p:nvPicPr>
          <p:cNvPr id="6" name="Picture 2" descr="C:\Users\Инна\Desktop\Ekr_ZPRPP_kursy.png">
            <a:extLst>
              <a:ext uri="{FF2B5EF4-FFF2-40B4-BE49-F238E27FC236}">
                <a16:creationId xmlns:a16="http://schemas.microsoft.com/office/drawing/2014/main" id="{52528289-8853-4935-BCAF-635DA55EC573}"/>
              </a:ext>
            </a:extLst>
          </p:cNvPr>
          <p:cNvPicPr>
            <a:picLocks noChangeAspect="1" noChangeArrowheads="1"/>
          </p:cNvPicPr>
          <p:nvPr/>
        </p:nvPicPr>
        <p:blipFill>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143107" y="127560"/>
            <a:ext cx="4108854" cy="8380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56C6B69-631B-48A4-B502-4A46B7F38DCD}"/>
              </a:ext>
            </a:extLst>
          </p:cNvPr>
          <p:cNvSpPr txBox="1"/>
          <p:nvPr/>
        </p:nvSpPr>
        <p:spPr>
          <a:xfrm>
            <a:off x="4331896" y="411045"/>
            <a:ext cx="5113900" cy="646331"/>
          </a:xfrm>
          <a:prstGeom prst="rect">
            <a:avLst/>
          </a:prstGeom>
          <a:solidFill>
            <a:schemeClr val="accent6">
              <a:lumMod val="20000"/>
              <a:lumOff val="80000"/>
            </a:schemeClr>
          </a:solidFill>
          <a:ln w="38100">
            <a:solidFill>
              <a:schemeClr val="accent1"/>
            </a:solidFill>
          </a:ln>
          <a:effectLst>
            <a:glow rad="228600">
              <a:schemeClr val="accent1">
                <a:satMod val="175000"/>
                <a:alpha val="40000"/>
              </a:schemeClr>
            </a:glow>
          </a:effectLst>
        </p:spPr>
        <p:txBody>
          <a:bodyPr wrap="none" rtlCol="0">
            <a:spAutoFit/>
          </a:bodyPr>
          <a:lstStyle/>
          <a:p>
            <a:r>
              <a:rPr lang="uk-UA" b="1" dirty="0">
                <a:solidFill>
                  <a:srgbClr val="006600"/>
                </a:solidFill>
                <a:latin typeface="Arial Black" panose="020B0A04020102020204" pitchFamily="34" charset="0"/>
              </a:rPr>
              <a:t>Дата проведення – 6 грудня 2024 року</a:t>
            </a:r>
          </a:p>
          <a:p>
            <a:r>
              <a:rPr lang="uk-UA" b="1" dirty="0">
                <a:solidFill>
                  <a:srgbClr val="006600"/>
                </a:solidFill>
                <a:latin typeface="Arial Black" panose="020B0A04020102020204" pitchFamily="34" charset="0"/>
              </a:rPr>
              <a:t>Час проведення – 13.00</a:t>
            </a:r>
          </a:p>
        </p:txBody>
      </p:sp>
      <p:sp>
        <p:nvSpPr>
          <p:cNvPr id="8" name="TextBox 7">
            <a:extLst>
              <a:ext uri="{FF2B5EF4-FFF2-40B4-BE49-F238E27FC236}">
                <a16:creationId xmlns:a16="http://schemas.microsoft.com/office/drawing/2014/main" id="{16E23CFA-1FE1-4852-B945-4A1E3D578109}"/>
              </a:ext>
            </a:extLst>
          </p:cNvPr>
          <p:cNvSpPr txBox="1"/>
          <p:nvPr/>
        </p:nvSpPr>
        <p:spPr>
          <a:xfrm rot="10800000" flipV="1">
            <a:off x="786984" y="1858813"/>
            <a:ext cx="10981944" cy="400110"/>
          </a:xfrm>
          <a:prstGeom prst="rect">
            <a:avLst/>
          </a:prstGeom>
          <a:solidFill>
            <a:schemeClr val="accent6">
              <a:lumMod val="20000"/>
              <a:lumOff val="80000"/>
            </a:schemeClr>
          </a:solidFill>
          <a:ln w="57150">
            <a:solidFill>
              <a:schemeClr val="accent1"/>
            </a:solidFill>
          </a:ln>
          <a:effectLst>
            <a:glow rad="228600">
              <a:schemeClr val="accent2">
                <a:satMod val="175000"/>
                <a:alpha val="40000"/>
              </a:schemeClr>
            </a:glow>
          </a:effectLst>
        </p:spPr>
        <p:txBody>
          <a:bodyPr wrap="square" rtlCol="0">
            <a:spAutoFit/>
          </a:bodyPr>
          <a:lstStyle/>
          <a:p>
            <a:r>
              <a:rPr lang="uk-UA" sz="2000" i="1" dirty="0">
                <a:solidFill>
                  <a:srgbClr val="006600"/>
                </a:solidFill>
                <a:latin typeface="Arial Black" panose="020B0A04020102020204" pitchFamily="34" charset="0"/>
              </a:rPr>
              <a:t>Заняття МШММ «ПАРОСТОК" (молоді вихователі - другий рік роботи)  </a:t>
            </a:r>
            <a:endParaRPr lang="uk-UA" sz="2000" b="1" i="1" dirty="0">
              <a:solidFill>
                <a:srgbClr val="006600"/>
              </a:solidFill>
              <a:latin typeface="Arial Black" panose="020B0A04020102020204" pitchFamily="34" charset="0"/>
            </a:endParaRPr>
          </a:p>
        </p:txBody>
      </p:sp>
      <p:sp>
        <p:nvSpPr>
          <p:cNvPr id="11" name="TextBox 10">
            <a:extLst>
              <a:ext uri="{FF2B5EF4-FFF2-40B4-BE49-F238E27FC236}">
                <a16:creationId xmlns:a16="http://schemas.microsoft.com/office/drawing/2014/main" id="{6F6DDEF4-C51D-4C68-AB06-B08959430B00}"/>
              </a:ext>
            </a:extLst>
          </p:cNvPr>
          <p:cNvSpPr txBox="1"/>
          <p:nvPr/>
        </p:nvSpPr>
        <p:spPr>
          <a:xfrm>
            <a:off x="738617" y="2566137"/>
            <a:ext cx="11078678" cy="1077218"/>
          </a:xfrm>
          <a:prstGeom prst="rect">
            <a:avLst/>
          </a:prstGeom>
          <a:solidFill>
            <a:schemeClr val="accent6">
              <a:lumMod val="20000"/>
              <a:lumOff val="80000"/>
            </a:schemeClr>
          </a:solidFill>
          <a:ln w="57150">
            <a:solidFill>
              <a:schemeClr val="accent2">
                <a:lumMod val="75000"/>
              </a:schemeClr>
            </a:solidFill>
          </a:ln>
          <a:effectLst>
            <a:glow rad="228600">
              <a:schemeClr val="accent5">
                <a:satMod val="175000"/>
                <a:alpha val="40000"/>
              </a:schemeClr>
            </a:glow>
          </a:effectLst>
        </p:spPr>
        <p:txBody>
          <a:bodyPr wrap="square" rtlCol="0">
            <a:spAutoFit/>
          </a:bodyPr>
          <a:lstStyle/>
          <a:p>
            <a:pPr algn="ctr"/>
            <a:r>
              <a:rPr lang="uk-UA" sz="3200" dirty="0">
                <a:solidFill>
                  <a:srgbClr val="006600"/>
                </a:solidFill>
                <a:latin typeface="Arial Black" panose="020B0A04020102020204" pitchFamily="34" charset="0"/>
              </a:rPr>
              <a:t>Форми організації художньо-мовленнєвої діяльності дошкільників</a:t>
            </a:r>
            <a:endParaRPr lang="ru-RU" sz="3200" b="1" dirty="0">
              <a:solidFill>
                <a:srgbClr val="006600"/>
              </a:solidFill>
              <a:latin typeface="Arial Black" panose="020B0A040201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3C86C2A-F92A-4DC0-BB1A-603AFCA25B36}"/>
              </a:ext>
            </a:extLst>
          </p:cNvPr>
          <p:cNvSpPr txBox="1"/>
          <p:nvPr/>
        </p:nvSpPr>
        <p:spPr>
          <a:xfrm>
            <a:off x="1949434" y="5936044"/>
            <a:ext cx="8293131" cy="400110"/>
          </a:xfrm>
          <a:prstGeom prst="rect">
            <a:avLst/>
          </a:prstGeom>
          <a:solidFill>
            <a:schemeClr val="accent6">
              <a:lumMod val="20000"/>
              <a:lumOff val="80000"/>
            </a:schemeClr>
          </a:solidFill>
          <a:ln w="38100">
            <a:solidFill>
              <a:srgbClr val="006600"/>
            </a:solidFill>
          </a:ln>
          <a:effectLst>
            <a:glow rad="228600">
              <a:schemeClr val="accent2">
                <a:satMod val="175000"/>
                <a:alpha val="40000"/>
              </a:schemeClr>
            </a:glow>
          </a:effectLst>
        </p:spPr>
        <p:txBody>
          <a:bodyPr wrap="square" rtlCol="0">
            <a:spAutoFit/>
          </a:bodyPr>
          <a:lstStyle/>
          <a:p>
            <a:r>
              <a:rPr lang="ru-RU" sz="2000" b="1" i="1" dirty="0" err="1">
                <a:solidFill>
                  <a:srgbClr val="006600"/>
                </a:solidFill>
                <a:latin typeface="Times New Roman" panose="02020603050405020304" pitchFamily="18" charset="0"/>
                <a:cs typeface="Times New Roman" panose="02020603050405020304" pitchFamily="18" charset="0"/>
              </a:rPr>
              <a:t>Спікер</a:t>
            </a:r>
            <a:r>
              <a:rPr lang="ru-RU" sz="2000" b="1" i="1" dirty="0">
                <a:solidFill>
                  <a:srgbClr val="006600"/>
                </a:solidFill>
                <a:latin typeface="Times New Roman" panose="02020603050405020304" pitchFamily="18" charset="0"/>
                <a:cs typeface="Times New Roman" panose="02020603050405020304" pitchFamily="18" charset="0"/>
              </a:rPr>
              <a:t> - консультант КУ «ЦПРПП ВМР» Лариса Бондарчук</a:t>
            </a:r>
            <a:endParaRPr lang="uk-UA" sz="2000" b="1" i="1" dirty="0">
              <a:solidFill>
                <a:srgbClr val="006600"/>
              </a:solidFill>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19DAF575-3C66-4660-AD0F-D6E918B2F0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308" y="4052050"/>
            <a:ext cx="1545126" cy="2206476"/>
          </a:xfrm>
          <a:prstGeom prst="rect">
            <a:avLst/>
          </a:prstGeom>
          <a:effectLst>
            <a:glow rad="228600">
              <a:schemeClr val="accent2">
                <a:satMod val="175000"/>
                <a:alpha val="40000"/>
              </a:schemeClr>
            </a:glow>
          </a:effectLst>
        </p:spPr>
      </p:pic>
      <p:pic>
        <p:nvPicPr>
          <p:cNvPr id="4" name="Рисунок 3">
            <a:extLst>
              <a:ext uri="{FF2B5EF4-FFF2-40B4-BE49-F238E27FC236}">
                <a16:creationId xmlns:a16="http://schemas.microsoft.com/office/drawing/2014/main" id="{BDF33E76-59D7-433C-8D1D-7F2F37DF7D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00175" y="-92672"/>
            <a:ext cx="1949998" cy="1949998"/>
          </a:xfrm>
          <a:prstGeom prst="rect">
            <a:avLst/>
          </a:prstGeom>
        </p:spPr>
      </p:pic>
    </p:spTree>
    <p:extLst>
      <p:ext uri="{BB962C8B-B14F-4D97-AF65-F5344CB8AC3E}">
        <p14:creationId xmlns:p14="http://schemas.microsoft.com/office/powerpoint/2010/main" val="838722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8308252-C5B0-4663-9120-EBA515F41BC7}"/>
              </a:ext>
            </a:extLst>
          </p:cNvPr>
          <p:cNvSpPr/>
          <p:nvPr/>
        </p:nvSpPr>
        <p:spPr>
          <a:xfrm>
            <a:off x="312481" y="228235"/>
            <a:ext cx="10452605" cy="707886"/>
          </a:xfrm>
          <a:prstGeom prst="rect">
            <a:avLst/>
          </a:prstGeom>
          <a:solidFill>
            <a:schemeClr val="accent2">
              <a:lumMod val="20000"/>
              <a:lumOff val="80000"/>
            </a:schemeClr>
          </a:solidFill>
        </p:spPr>
        <p:txBody>
          <a:bodyPr wrap="none">
            <a:spAutoFit/>
          </a:bodyPr>
          <a:lstStyle/>
          <a:p>
            <a:pPr marL="571500" indent="-571500">
              <a:buFont typeface="Wingdings" panose="05000000000000000000" pitchFamily="2" charset="2"/>
              <a:buChar char="v"/>
            </a:pPr>
            <a:r>
              <a:rPr lang="ru-RU" sz="4000" b="1" dirty="0">
                <a:solidFill>
                  <a:srgbClr val="FF0000"/>
                </a:solidFill>
                <a:latin typeface="Times New Roman" panose="02020603050405020304" pitchFamily="18" charset="0"/>
                <a:cs typeface="Times New Roman" panose="02020603050405020304" pitchFamily="18" charset="0"/>
              </a:rPr>
              <a:t>Причини </a:t>
            </a:r>
            <a:r>
              <a:rPr lang="ru-RU" sz="4000" b="1" dirty="0" err="1">
                <a:solidFill>
                  <a:srgbClr val="FF0000"/>
                </a:solidFill>
                <a:latin typeface="Times New Roman" panose="02020603050405020304" pitchFamily="18" charset="0"/>
                <a:cs typeface="Times New Roman" panose="02020603050405020304" pitchFamily="18" charset="0"/>
              </a:rPr>
              <a:t>мовленнєвої</a:t>
            </a:r>
            <a:r>
              <a:rPr lang="ru-RU" sz="4000" b="1" dirty="0">
                <a:solidFill>
                  <a:srgbClr val="FF0000"/>
                </a:solidFill>
                <a:latin typeface="Times New Roman" panose="02020603050405020304" pitchFamily="18" charset="0"/>
                <a:cs typeface="Times New Roman" panose="02020603050405020304" pitchFamily="18" charset="0"/>
              </a:rPr>
              <a:t> </a:t>
            </a:r>
            <a:r>
              <a:rPr lang="ru-RU" sz="4000" b="1" dirty="0" err="1">
                <a:solidFill>
                  <a:srgbClr val="FF0000"/>
                </a:solidFill>
                <a:latin typeface="Times New Roman" panose="02020603050405020304" pitchFamily="18" charset="0"/>
                <a:cs typeface="Times New Roman" panose="02020603050405020304" pitchFamily="18" charset="0"/>
              </a:rPr>
              <a:t>пасивності</a:t>
            </a:r>
            <a:r>
              <a:rPr lang="ru-RU" sz="4000" b="1" dirty="0">
                <a:solidFill>
                  <a:srgbClr val="FF0000"/>
                </a:solidFill>
                <a:latin typeface="Times New Roman" panose="02020603050405020304" pitchFamily="18" charset="0"/>
                <a:cs typeface="Times New Roman" panose="02020603050405020304" pitchFamily="18" charset="0"/>
              </a:rPr>
              <a:t> в </a:t>
            </a:r>
            <a:r>
              <a:rPr lang="ru-RU" sz="4000" b="1" dirty="0" err="1">
                <a:solidFill>
                  <a:srgbClr val="FF0000"/>
                </a:solidFill>
                <a:latin typeface="Times New Roman" panose="02020603050405020304" pitchFamily="18" charset="0"/>
                <a:cs typeface="Times New Roman" panose="02020603050405020304" pitchFamily="18" charset="0"/>
              </a:rPr>
              <a:t>дітей</a:t>
            </a:r>
            <a:r>
              <a:rPr lang="ru-RU" sz="4000" dirty="0">
                <a:solidFill>
                  <a:srgbClr val="FF0000"/>
                </a:solidFill>
              </a:rPr>
              <a:t>:</a:t>
            </a:r>
            <a:endParaRPr lang="uk-UA" sz="4000" dirty="0">
              <a:solidFill>
                <a:srgbClr val="FF0000"/>
              </a:solidFill>
            </a:endParaRPr>
          </a:p>
        </p:txBody>
      </p:sp>
      <p:sp>
        <p:nvSpPr>
          <p:cNvPr id="3" name="Прямокутник 2">
            <a:extLst>
              <a:ext uri="{FF2B5EF4-FFF2-40B4-BE49-F238E27FC236}">
                <a16:creationId xmlns:a16="http://schemas.microsoft.com/office/drawing/2014/main" id="{670B2C83-44D5-435B-8E3A-1107DF8C8146}"/>
              </a:ext>
            </a:extLst>
          </p:cNvPr>
          <p:cNvSpPr/>
          <p:nvPr/>
        </p:nvSpPr>
        <p:spPr>
          <a:xfrm>
            <a:off x="506931" y="1659285"/>
            <a:ext cx="8598568" cy="4216539"/>
          </a:xfrm>
          <a:prstGeom prst="rect">
            <a:avLst/>
          </a:prstGeom>
          <a:solidFill>
            <a:schemeClr val="accent2">
              <a:lumMod val="20000"/>
              <a:lumOff val="80000"/>
            </a:schemeClr>
          </a:solidFill>
        </p:spPr>
        <p:txBody>
          <a:bodyPr wrap="square">
            <a:spAutoFit/>
          </a:bodyPr>
          <a:lstStyle/>
          <a:p>
            <a:pPr marL="285750" indent="-285750">
              <a:buFont typeface="Wingdings" panose="05000000000000000000" pitchFamily="2" charset="2"/>
              <a:buChar char="Ø"/>
            </a:pPr>
            <a:r>
              <a:rPr lang="uk-UA" sz="3600" b="1" dirty="0">
                <a:solidFill>
                  <a:srgbClr val="0000FF"/>
                </a:solidFill>
                <a:latin typeface="Times New Roman" panose="02020603050405020304" pitchFamily="18" charset="0"/>
                <a:cs typeface="Times New Roman" panose="02020603050405020304" pitchFamily="18" charset="0"/>
              </a:rPr>
              <a:t>брак діалогічного спілкування </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з однолітками (дитина не вступає в контакт, ігнорує комунікацію);</a:t>
            </a:r>
          </a:p>
          <a:p>
            <a:pPr marL="457200" indent="-457200">
              <a:buFont typeface="Wingdings" panose="05000000000000000000" pitchFamily="2" charset="2"/>
              <a:buChar char="Ø"/>
            </a:pPr>
            <a:r>
              <a:rPr lang="uk-UA" sz="3600" b="1" dirty="0">
                <a:solidFill>
                  <a:srgbClr val="0000FF"/>
                </a:solidFill>
                <a:latin typeface="Times New Roman" panose="02020603050405020304" pitchFamily="18" charset="0"/>
                <a:cs typeface="Times New Roman" panose="02020603050405020304" pitchFamily="18" charset="0"/>
              </a:rPr>
              <a:t>брак спілкування </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з дорослими: старшими рідними сестрами або братами, батьками, родичами;</a:t>
            </a:r>
          </a:p>
          <a:p>
            <a:pPr marL="457200" indent="-457200">
              <a:buFont typeface="Wingdings" panose="05000000000000000000" pitchFamily="2" charset="2"/>
              <a:buChar char="Ø"/>
            </a:pPr>
            <a:r>
              <a:rPr lang="uk-UA" sz="3600" b="1" dirty="0">
                <a:solidFill>
                  <a:srgbClr val="0000FF"/>
                </a:solidFill>
                <a:latin typeface="Times New Roman" panose="02020603050405020304" pitchFamily="18" charset="0"/>
                <a:cs typeface="Times New Roman" panose="02020603050405020304" pitchFamily="18" charset="0"/>
              </a:rPr>
              <a:t>затримка введення </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в мовлення дитини повноцінних слів.</a:t>
            </a:r>
          </a:p>
        </p:txBody>
      </p:sp>
      <p:pic>
        <p:nvPicPr>
          <p:cNvPr id="4" name="Рисунок 3">
            <a:extLst>
              <a:ext uri="{FF2B5EF4-FFF2-40B4-BE49-F238E27FC236}">
                <a16:creationId xmlns:a16="http://schemas.microsoft.com/office/drawing/2014/main" id="{36CBA234-5461-4E9F-8B1C-BEA61EAD3A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82461" y="5259763"/>
            <a:ext cx="2779777" cy="1391798"/>
          </a:xfrm>
          <a:prstGeom prst="rect">
            <a:avLst/>
          </a:prstGeom>
        </p:spPr>
      </p:pic>
      <p:pic>
        <p:nvPicPr>
          <p:cNvPr id="7" name="Рисунок 6">
            <a:extLst>
              <a:ext uri="{FF2B5EF4-FFF2-40B4-BE49-F238E27FC236}">
                <a16:creationId xmlns:a16="http://schemas.microsoft.com/office/drawing/2014/main" id="{4FEC7F96-D30C-4BA7-8F2D-65DE491012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95944" y="3770200"/>
            <a:ext cx="3150276" cy="2105624"/>
          </a:xfrm>
          <a:prstGeom prst="rect">
            <a:avLst/>
          </a:prstGeom>
        </p:spPr>
      </p:pic>
      <p:pic>
        <p:nvPicPr>
          <p:cNvPr id="5" name="Рисунок 4">
            <a:extLst>
              <a:ext uri="{FF2B5EF4-FFF2-40B4-BE49-F238E27FC236}">
                <a16:creationId xmlns:a16="http://schemas.microsoft.com/office/drawing/2014/main" id="{6B03BEF0-8BDF-499A-A136-E612CA5CCE7F}"/>
              </a:ext>
            </a:extLst>
          </p:cNvPr>
          <p:cNvPicPr>
            <a:picLocks noChangeAspect="1"/>
          </p:cNvPicPr>
          <p:nvPr/>
        </p:nvPicPr>
        <p:blipFill>
          <a:blip r:embed="rId4"/>
          <a:stretch>
            <a:fillRect/>
          </a:stretch>
        </p:blipFill>
        <p:spPr>
          <a:xfrm>
            <a:off x="7845552" y="1088136"/>
            <a:ext cx="3703320" cy="2560320"/>
          </a:xfrm>
          <a:prstGeom prst="rect">
            <a:avLst/>
          </a:prstGeom>
        </p:spPr>
      </p:pic>
    </p:spTree>
    <p:extLst>
      <p:ext uri="{BB962C8B-B14F-4D97-AF65-F5344CB8AC3E}">
        <p14:creationId xmlns:p14="http://schemas.microsoft.com/office/powerpoint/2010/main" val="4204492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164592" y="64037"/>
            <a:ext cx="7206757" cy="5324535"/>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Ø"/>
            </a:pPr>
            <a:r>
              <a:rPr lang="ru-RU" sz="3200" b="1" dirty="0" err="1">
                <a:solidFill>
                  <a:srgbClr val="0000FF"/>
                </a:solidFill>
                <a:latin typeface="Times New Roman" panose="02020603050405020304" pitchFamily="18" charset="0"/>
                <a:cs typeface="Times New Roman" panose="02020603050405020304" pitchFamily="18" charset="0"/>
              </a:rPr>
              <a:t>Діти</a:t>
            </a:r>
            <a:r>
              <a:rPr lang="ru-RU" sz="3200" b="1" dirty="0">
                <a:solidFill>
                  <a:srgbClr val="0000FF"/>
                </a:solidFill>
                <a:latin typeface="Times New Roman" panose="02020603050405020304" pitchFamily="18" charset="0"/>
                <a:cs typeface="Times New Roman" panose="02020603050405020304" pitchFamily="18" charset="0"/>
              </a:rPr>
              <a:t> </a:t>
            </a:r>
            <a:r>
              <a:rPr lang="ru-RU" sz="3200" b="1" dirty="0" err="1">
                <a:solidFill>
                  <a:srgbClr val="0000FF"/>
                </a:solidFill>
                <a:latin typeface="Times New Roman" panose="02020603050405020304" pitchFamily="18" charset="0"/>
                <a:cs typeface="Times New Roman" panose="02020603050405020304" pitchFamily="18" charset="0"/>
              </a:rPr>
              <a:t>опановують</a:t>
            </a:r>
            <a:r>
              <a:rPr lang="ru-RU" sz="3200" b="1" dirty="0">
                <a:solidFill>
                  <a:srgbClr val="0000FF"/>
                </a:solidFill>
                <a:latin typeface="Times New Roman" panose="02020603050405020304" pitchFamily="18" charset="0"/>
                <a:cs typeface="Times New Roman" panose="02020603050405020304" pitchFamily="18" charset="0"/>
              </a:rPr>
              <a:t> </a:t>
            </a:r>
            <a:r>
              <a:rPr lang="ru-RU" sz="3200" b="1" dirty="0" err="1">
                <a:solidFill>
                  <a:srgbClr val="0000FF"/>
                </a:solidFill>
                <a:latin typeface="Times New Roman" panose="02020603050405020304" pitchFamily="18" charset="0"/>
                <a:cs typeface="Times New Roman" panose="02020603050405020304" pitchFamily="18" charset="0"/>
              </a:rPr>
              <a:t>мову</a:t>
            </a:r>
            <a:r>
              <a:rPr lang="ru-RU" sz="3200" b="1" dirty="0">
                <a:solidFill>
                  <a:srgbClr val="0000FF"/>
                </a:solidFill>
                <a:latin typeface="Times New Roman" panose="02020603050405020304" pitchFamily="18" charset="0"/>
                <a:cs typeface="Times New Roman" panose="02020603050405020304" pitchFamily="18" charset="0"/>
              </a:rPr>
              <a:t>, </a:t>
            </a:r>
            <a:r>
              <a:rPr lang="ru-RU" sz="3200" b="1" dirty="0" err="1">
                <a:solidFill>
                  <a:srgbClr val="0000FF"/>
                </a:solidFill>
                <a:latin typeface="Times New Roman" panose="02020603050405020304" pitchFamily="18" charset="0"/>
                <a:cs typeface="Times New Roman" panose="02020603050405020304" pitchFamily="18" charset="0"/>
              </a:rPr>
              <a:t>слухаючи</a:t>
            </a:r>
            <a:r>
              <a:rPr lang="ru-RU" sz="3200" b="1" dirty="0">
                <a:solidFill>
                  <a:srgbClr val="0000FF"/>
                </a:solidFill>
                <a:latin typeface="Times New Roman" panose="02020603050405020304" pitchFamily="18" charset="0"/>
                <a:cs typeface="Times New Roman" panose="02020603050405020304" pitchFamily="18" charset="0"/>
              </a:rPr>
              <a:t> </a:t>
            </a:r>
            <a:r>
              <a:rPr lang="ru-RU" sz="3200" b="1" dirty="0" err="1">
                <a:solidFill>
                  <a:srgbClr val="0000FF"/>
                </a:solidFill>
                <a:latin typeface="Times New Roman" panose="02020603050405020304" pitchFamily="18" charset="0"/>
                <a:cs typeface="Times New Roman" panose="02020603050405020304" pitchFamily="18" charset="0"/>
              </a:rPr>
              <a:t>мовлення</a:t>
            </a:r>
            <a:r>
              <a:rPr lang="ru-RU" sz="3200" b="1" dirty="0">
                <a:solidFill>
                  <a:srgbClr val="0000FF"/>
                </a:solidFill>
                <a:latin typeface="Times New Roman" panose="02020603050405020304" pitchFamily="18" charset="0"/>
                <a:cs typeface="Times New Roman" panose="02020603050405020304" pitchFamily="18" charset="0"/>
              </a:rPr>
              <a:t> </a:t>
            </a:r>
            <a:r>
              <a:rPr lang="ru-RU" sz="3200" b="1" dirty="0" err="1">
                <a:solidFill>
                  <a:srgbClr val="0000FF"/>
                </a:solidFill>
                <a:latin typeface="Times New Roman" panose="02020603050405020304" pitchFamily="18" charset="0"/>
                <a:cs typeface="Times New Roman" panose="02020603050405020304" pitchFamily="18" charset="0"/>
              </a:rPr>
              <a:t>дорослих</a:t>
            </a:r>
            <a:r>
              <a:rPr lang="ru-RU" sz="2800" b="1" i="1" dirty="0">
                <a:solidFill>
                  <a:srgbClr val="0000FF"/>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Ø"/>
            </a:pPr>
            <a:r>
              <a:rPr lang="ru-RU" sz="2800" b="1" i="1" dirty="0">
                <a:solidFill>
                  <a:schemeClr val="accent5">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Недостатньо</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просто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говорити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важливо</a:t>
            </a:r>
            <a:r>
              <a:rPr lang="ru-RU" sz="2800" b="1" i="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говорити</a:t>
            </a:r>
            <a:r>
              <a:rPr lang="ru-RU" sz="3600" b="1" dirty="0">
                <a:solidFill>
                  <a:srgbClr val="FF0000"/>
                </a:solidFill>
                <a:latin typeface="Times New Roman" panose="02020603050405020304" pitchFamily="18" charset="0"/>
                <a:cs typeface="Times New Roman" panose="02020603050405020304" pitchFamily="18" charset="0"/>
              </a:rPr>
              <a:t> правильно</a:t>
            </a:r>
            <a:endParaRPr lang="ru-RU" sz="2800" b="1" i="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ru-RU" sz="2800" b="1" i="1" dirty="0">
                <a:solidFill>
                  <a:schemeClr val="accent2">
                    <a:lumMod val="75000"/>
                  </a:schemeClr>
                </a:solidFill>
                <a:latin typeface="Times New Roman" panose="02020603050405020304" pitchFamily="18" charset="0"/>
                <a:cs typeface="Times New Roman" panose="02020603050405020304" pitchFamily="18" charset="0"/>
              </a:rPr>
              <a:t> Темп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мовлення</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дорослого</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має</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бути </a:t>
            </a:r>
            <a:r>
              <a:rPr lang="ru-RU" sz="3600" b="1" dirty="0" err="1">
                <a:solidFill>
                  <a:srgbClr val="FF0000"/>
                </a:solidFill>
                <a:latin typeface="Times New Roman" panose="02020603050405020304" pitchFamily="18" charset="0"/>
                <a:cs typeface="Times New Roman" panose="02020603050405020304" pitchFamily="18" charset="0"/>
              </a:rPr>
              <a:t>сповілненим</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аби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межі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між</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словами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були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чітко</a:t>
            </a:r>
            <a:r>
              <a:rPr lang="ru-RU" sz="3200" b="1" dirty="0">
                <a:solidFill>
                  <a:srgbClr val="FF0000"/>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окреслені</a:t>
            </a:r>
            <a:r>
              <a:rPr lang="ru-RU" sz="3200" b="1" dirty="0">
                <a:solidFill>
                  <a:srgbClr val="FF0000"/>
                </a:solidFill>
                <a:latin typeface="Times New Roman" panose="02020603050405020304" pitchFamily="18" charset="0"/>
                <a:cs typeface="Times New Roman" panose="02020603050405020304" pitchFamily="18" charset="0"/>
              </a:rPr>
              <a:t>. </a:t>
            </a:r>
          </a:p>
          <a:p>
            <a:endParaRPr lang="ru-RU" sz="3200" b="1" dirty="0">
              <a:solidFill>
                <a:srgbClr val="FF00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Це</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допоможе</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дитині</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надалі</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виокремлювати</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лексичні</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елементи</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з </a:t>
            </a:r>
            <a:r>
              <a:rPr lang="ru-RU" sz="2800" b="1" i="1" dirty="0" err="1">
                <a:solidFill>
                  <a:schemeClr val="accent2">
                    <a:lumMod val="50000"/>
                  </a:schemeClr>
                </a:solidFill>
                <a:latin typeface="Times New Roman" panose="02020603050405020304" pitchFamily="18" charset="0"/>
                <a:cs typeface="Times New Roman" panose="02020603050405020304" pitchFamily="18" charset="0"/>
              </a:rPr>
              <a:t>мовленнєвого</a:t>
            </a:r>
            <a:r>
              <a:rPr lang="ru-RU" sz="2800" b="1" i="1" dirty="0">
                <a:solidFill>
                  <a:schemeClr val="accent2">
                    <a:lumMod val="50000"/>
                  </a:schemeClr>
                </a:solidFill>
                <a:latin typeface="Times New Roman" panose="02020603050405020304" pitchFamily="18" charset="0"/>
                <a:cs typeface="Times New Roman" panose="02020603050405020304" pitchFamily="18" charset="0"/>
              </a:rPr>
              <a:t> потоку</a:t>
            </a:r>
            <a:endParaRPr lang="uk-UA" sz="2800" b="1"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1D5D69DC-BD58-45A1-85FC-BBC94CD9C5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83613" y="2548447"/>
            <a:ext cx="2384933" cy="2212819"/>
          </a:xfrm>
          <a:prstGeom prst="rect">
            <a:avLst/>
          </a:prstGeom>
        </p:spPr>
      </p:pic>
      <p:pic>
        <p:nvPicPr>
          <p:cNvPr id="5" name="Рисунок 4">
            <a:extLst>
              <a:ext uri="{FF2B5EF4-FFF2-40B4-BE49-F238E27FC236}">
                <a16:creationId xmlns:a16="http://schemas.microsoft.com/office/drawing/2014/main" id="{B56192B0-4DEF-42FC-B54B-1FE33FDC9F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2944" y="219454"/>
            <a:ext cx="2618232" cy="2328993"/>
          </a:xfrm>
          <a:prstGeom prst="rect">
            <a:avLst/>
          </a:prstGeom>
        </p:spPr>
      </p:pic>
      <p:pic>
        <p:nvPicPr>
          <p:cNvPr id="2" name="Рисунок 1">
            <a:extLst>
              <a:ext uri="{FF2B5EF4-FFF2-40B4-BE49-F238E27FC236}">
                <a16:creationId xmlns:a16="http://schemas.microsoft.com/office/drawing/2014/main" id="{004BA8FB-F259-4F00-A05F-96DA27E5D4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0703" y="4309554"/>
            <a:ext cx="2762910" cy="2334970"/>
          </a:xfrm>
          <a:prstGeom prst="rect">
            <a:avLst/>
          </a:prstGeom>
        </p:spPr>
      </p:pic>
    </p:spTree>
    <p:extLst>
      <p:ext uri="{BB962C8B-B14F-4D97-AF65-F5344CB8AC3E}">
        <p14:creationId xmlns:p14="http://schemas.microsoft.com/office/powerpoint/2010/main" val="238946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169403" y="79347"/>
            <a:ext cx="5926597" cy="4401205"/>
          </a:xfrm>
          <a:prstGeom prst="rect">
            <a:avLst/>
          </a:prstGeom>
          <a:solidFill>
            <a:schemeClr val="accent2">
              <a:lumMod val="20000"/>
              <a:lumOff val="80000"/>
            </a:schemeClr>
          </a:solidFill>
        </p:spPr>
        <p:txBody>
          <a:bodyPr wrap="square">
            <a:spAutoFit/>
          </a:bodyPr>
          <a:lstStyle/>
          <a:p>
            <a:r>
              <a:rPr lang="uk-UA" sz="2800" b="1" i="1" dirty="0">
                <a:solidFill>
                  <a:schemeClr val="accent2">
                    <a:lumMod val="50000"/>
                  </a:schemeClr>
                </a:solidFill>
                <a:latin typeface="Times New Roman" panose="02020603050405020304" pitchFamily="18" charset="0"/>
                <a:cs typeface="Times New Roman" panose="02020603050405020304" pitchFamily="18" charset="0"/>
              </a:rPr>
              <a:t>Найважливішими джерелами розвитку дитячого мовлення є художня література і усна народна творчість, величезна сила впливу яких традиційно використовувалась у вітчизняній педагогіці як могутній чинник виховання і освіти майбутнього покоління.</a:t>
            </a:r>
          </a:p>
          <a:p>
            <a:r>
              <a:rPr lang="uk-UA" sz="2800" b="1" i="1" dirty="0">
                <a:solidFill>
                  <a:schemeClr val="accent2">
                    <a:lumMod val="50000"/>
                  </a:schemeClr>
                </a:solidFill>
                <a:latin typeface="Times New Roman" panose="02020603050405020304" pitchFamily="18" charset="0"/>
                <a:cs typeface="Times New Roman" panose="02020603050405020304" pitchFamily="18" charset="0"/>
              </a:rPr>
              <a:t> </a:t>
            </a:r>
          </a:p>
        </p:txBody>
      </p:sp>
      <p:sp>
        <p:nvSpPr>
          <p:cNvPr id="2" name="TextBox 1">
            <a:extLst>
              <a:ext uri="{FF2B5EF4-FFF2-40B4-BE49-F238E27FC236}">
                <a16:creationId xmlns:a16="http://schemas.microsoft.com/office/drawing/2014/main" id="{FEAC1326-AAB7-4A9B-A5F7-5AB53344FF06}"/>
              </a:ext>
            </a:extLst>
          </p:cNvPr>
          <p:cNvSpPr txBox="1"/>
          <p:nvPr/>
        </p:nvSpPr>
        <p:spPr>
          <a:xfrm>
            <a:off x="6757416" y="2279950"/>
            <a:ext cx="5193792" cy="4401205"/>
          </a:xfrm>
          <a:prstGeom prst="rect">
            <a:avLst/>
          </a:prstGeom>
          <a:solidFill>
            <a:schemeClr val="accent6">
              <a:lumMod val="40000"/>
              <a:lumOff val="60000"/>
            </a:schemeClr>
          </a:solidFill>
        </p:spPr>
        <p:txBody>
          <a:bodyPr wrap="square" rtlCol="0">
            <a:spAutoFit/>
          </a:bodyPr>
          <a:lstStyle/>
          <a:p>
            <a:r>
              <a:rPr lang="uk-UA" sz="2800" b="1" i="1" dirty="0">
                <a:solidFill>
                  <a:schemeClr val="accent2">
                    <a:lumMod val="75000"/>
                  </a:schemeClr>
                </a:solidFill>
                <a:latin typeface="Times New Roman" panose="02020603050405020304" pitchFamily="18" charset="0"/>
                <a:cs typeface="Times New Roman" panose="02020603050405020304" pitchFamily="18" charset="0"/>
              </a:rPr>
              <a:t>Виховна та художня цінність цього виду мистецтва обумовлена специфікою засобів втілення художнього образу. </a:t>
            </a:r>
            <a:r>
              <a:rPr lang="uk-UA" sz="2800" b="1" i="1" dirty="0" err="1">
                <a:solidFill>
                  <a:schemeClr val="accent2">
                    <a:lumMod val="75000"/>
                  </a:schemeClr>
                </a:solidFill>
                <a:latin typeface="Times New Roman" panose="02020603050405020304" pitchFamily="18" charset="0"/>
                <a:cs typeface="Times New Roman" panose="02020603050405020304" pitchFamily="18" charset="0"/>
              </a:rPr>
              <a:t>Мовних</a:t>
            </a:r>
            <a:r>
              <a:rPr lang="uk-UA" sz="2800" b="1" i="1" dirty="0">
                <a:solidFill>
                  <a:schemeClr val="accent2">
                    <a:lumMod val="75000"/>
                  </a:schemeClr>
                </a:solidFill>
                <a:latin typeface="Times New Roman" panose="02020603050405020304" pitchFamily="18" charset="0"/>
                <a:cs typeface="Times New Roman" panose="02020603050405020304" pitchFamily="18" charset="0"/>
              </a:rPr>
              <a:t> засобів виразності, адже мова літературного твору є найкращою,</a:t>
            </a:r>
          </a:p>
          <a:p>
            <a:r>
              <a:rPr lang="uk-UA" sz="2800" b="1" i="1" dirty="0">
                <a:solidFill>
                  <a:schemeClr val="accent2">
                    <a:lumMod val="75000"/>
                  </a:schemeClr>
                </a:solidFill>
                <a:latin typeface="Times New Roman" panose="02020603050405020304" pitchFamily="18" charset="0"/>
                <a:cs typeface="Times New Roman" panose="02020603050405020304" pitchFamily="18" charset="0"/>
              </a:rPr>
              <a:t>Найвищою формою літературного мовлення, які діти прагнуть наслідувати.</a:t>
            </a:r>
          </a:p>
        </p:txBody>
      </p:sp>
      <p:pic>
        <p:nvPicPr>
          <p:cNvPr id="4" name="Рисунок 3">
            <a:extLst>
              <a:ext uri="{FF2B5EF4-FFF2-40B4-BE49-F238E27FC236}">
                <a16:creationId xmlns:a16="http://schemas.microsoft.com/office/drawing/2014/main" id="{81A1B45B-3563-42DE-A575-2788D9BBDB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8664" y="3602735"/>
            <a:ext cx="4054191" cy="3078420"/>
          </a:xfrm>
          <a:prstGeom prst="rect">
            <a:avLst/>
          </a:prstGeom>
        </p:spPr>
      </p:pic>
      <p:pic>
        <p:nvPicPr>
          <p:cNvPr id="5" name="Рисунок 4">
            <a:extLst>
              <a:ext uri="{FF2B5EF4-FFF2-40B4-BE49-F238E27FC236}">
                <a16:creationId xmlns:a16="http://schemas.microsoft.com/office/drawing/2014/main" id="{E53D991A-DA20-47E9-9ED9-C470D389D22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1404" y="176845"/>
            <a:ext cx="3260379" cy="2084832"/>
          </a:xfrm>
          <a:prstGeom prst="rect">
            <a:avLst/>
          </a:prstGeom>
        </p:spPr>
      </p:pic>
    </p:spTree>
    <p:extLst>
      <p:ext uri="{BB962C8B-B14F-4D97-AF65-F5344CB8AC3E}">
        <p14:creationId xmlns:p14="http://schemas.microsoft.com/office/powerpoint/2010/main" val="2536590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182881" y="402336"/>
            <a:ext cx="7571231" cy="5509200"/>
          </a:xfrm>
          <a:prstGeom prst="rect">
            <a:avLst/>
          </a:prstGeom>
          <a:solidFill>
            <a:schemeClr val="accent6">
              <a:lumMod val="20000"/>
              <a:lumOff val="80000"/>
            </a:schemeClr>
          </a:solidFill>
        </p:spPr>
        <p:txBody>
          <a:bodyPr wrap="square">
            <a:spAutoFit/>
          </a:bodyPr>
          <a:lstStyle/>
          <a:p>
            <a:r>
              <a:rPr lang="uk-UA" sz="3200" b="1" dirty="0">
                <a:solidFill>
                  <a:schemeClr val="accent2">
                    <a:lumMod val="75000"/>
                  </a:schemeClr>
                </a:solidFill>
                <a:latin typeface="Times New Roman" panose="02020603050405020304" pitchFamily="18" charset="0"/>
                <a:cs typeface="Times New Roman" panose="02020603050405020304" pitchFamily="18" charset="0"/>
              </a:rPr>
              <a:t>Художньо-мовленнєва діяльність є одним з найулюбленіших способів самовираження маленької дитини. </a:t>
            </a:r>
          </a:p>
          <a:p>
            <a:r>
              <a:rPr lang="uk-UA" sz="3200" b="1" dirty="0">
                <a:solidFill>
                  <a:schemeClr val="accent2">
                    <a:lumMod val="75000"/>
                  </a:schemeClr>
                </a:solidFill>
                <a:latin typeface="Times New Roman" panose="02020603050405020304" pitchFamily="18" charset="0"/>
                <a:cs typeface="Times New Roman" panose="02020603050405020304" pitchFamily="18" charset="0"/>
              </a:rPr>
              <a:t>Вона відбувається в організованих формах та просто за ініціативою дітей, поза спеціальних занять. </a:t>
            </a:r>
          </a:p>
          <a:p>
            <a:r>
              <a:rPr lang="uk-UA" sz="3200" b="1" dirty="0">
                <a:solidFill>
                  <a:schemeClr val="accent2">
                    <a:lumMod val="75000"/>
                  </a:schemeClr>
                </a:solidFill>
                <a:latin typeface="Times New Roman" panose="02020603050405020304" pitchFamily="18" charset="0"/>
                <a:cs typeface="Times New Roman" panose="02020603050405020304" pitchFamily="18" charset="0"/>
              </a:rPr>
              <a:t>Незважаючи на різноманітність форм прояву художньої, ігрової та пізнавальної активності дошкільнят, є те, що об’єднує всі ці прояви, - це словесна творчість. </a:t>
            </a:r>
            <a:endParaRPr lang="uk-UA" sz="32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4D38D742-BDBA-44D6-8578-AAC570B930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54112" y="617160"/>
            <a:ext cx="3831336" cy="5294376"/>
          </a:xfrm>
          <a:prstGeom prst="rect">
            <a:avLst/>
          </a:prstGeom>
        </p:spPr>
      </p:pic>
    </p:spTree>
    <p:extLst>
      <p:ext uri="{BB962C8B-B14F-4D97-AF65-F5344CB8AC3E}">
        <p14:creationId xmlns:p14="http://schemas.microsoft.com/office/powerpoint/2010/main" val="363107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CD2D0E6-C543-4372-AFE9-83D37FA8484B}"/>
              </a:ext>
            </a:extLst>
          </p:cNvPr>
          <p:cNvSpPr/>
          <p:nvPr/>
        </p:nvSpPr>
        <p:spPr>
          <a:xfrm>
            <a:off x="246888" y="146304"/>
            <a:ext cx="6675120" cy="4154984"/>
          </a:xfrm>
          <a:prstGeom prst="rect">
            <a:avLst/>
          </a:prstGeom>
          <a:solidFill>
            <a:schemeClr val="accent6">
              <a:lumMod val="20000"/>
              <a:lumOff val="80000"/>
            </a:schemeClr>
          </a:solidFill>
        </p:spPr>
        <p:txBody>
          <a:bodyPr wrap="square">
            <a:spAutoFit/>
          </a:bodyPr>
          <a:lstStyle/>
          <a:p>
            <a:r>
              <a:rPr lang="uk-UA" sz="3200" b="1" dirty="0">
                <a:solidFill>
                  <a:schemeClr val="accent2">
                    <a:lumMod val="75000"/>
                  </a:schemeClr>
                </a:solidFill>
                <a:latin typeface="Times New Roman" panose="02020603050405020304" pitchFamily="18" charset="0"/>
                <a:cs typeface="Times New Roman" panose="02020603050405020304" pitchFamily="18" charset="0"/>
              </a:rPr>
              <a:t>Словесна творчість є природною для дітей дошкільного віку, адже дає змогу самовиразитися, </a:t>
            </a:r>
            <a:r>
              <a:rPr lang="uk-UA" sz="3200" b="1" dirty="0" err="1">
                <a:solidFill>
                  <a:schemeClr val="accent2">
                    <a:lumMod val="75000"/>
                  </a:schemeClr>
                </a:solidFill>
                <a:latin typeface="Times New Roman" panose="02020603050405020304" pitchFamily="18" charset="0"/>
                <a:cs typeface="Times New Roman" panose="02020603050405020304" pitchFamily="18" charset="0"/>
              </a:rPr>
              <a:t>самореалізуватися</a:t>
            </a:r>
            <a:r>
              <a:rPr lang="uk-UA" sz="3200" b="1" dirty="0">
                <a:solidFill>
                  <a:schemeClr val="accent2">
                    <a:lumMod val="75000"/>
                  </a:schemeClr>
                </a:solidFill>
                <a:latin typeface="Times New Roman" panose="02020603050405020304" pitchFamily="18" charset="0"/>
                <a:cs typeface="Times New Roman" panose="02020603050405020304" pitchFamily="18" charset="0"/>
              </a:rPr>
              <a:t>. </a:t>
            </a:r>
          </a:p>
          <a:p>
            <a:r>
              <a:rPr lang="uk-UA" sz="4000" b="1" dirty="0">
                <a:solidFill>
                  <a:srgbClr val="C00000"/>
                </a:solidFill>
                <a:latin typeface="Times New Roman" panose="02020603050405020304" pitchFamily="18" charset="0"/>
                <a:cs typeface="Times New Roman" panose="02020603050405020304" pitchFamily="18" charset="0"/>
              </a:rPr>
              <a:t>В сюжетно-рольовій грі </a:t>
            </a:r>
            <a:r>
              <a:rPr lang="uk-UA" sz="3200" b="1" dirty="0">
                <a:solidFill>
                  <a:schemeClr val="accent2">
                    <a:lumMod val="75000"/>
                  </a:schemeClr>
                </a:solidFill>
                <a:latin typeface="Times New Roman" panose="02020603050405020304" pitchFamily="18" charset="0"/>
                <a:cs typeface="Times New Roman" panose="02020603050405020304" pitchFamily="18" charset="0"/>
              </a:rPr>
              <a:t>словесна творчість виявляє себе через </a:t>
            </a:r>
            <a:r>
              <a:rPr lang="uk-UA" sz="3200" b="1" dirty="0" err="1">
                <a:solidFill>
                  <a:schemeClr val="accent2">
                    <a:lumMod val="75000"/>
                  </a:schemeClr>
                </a:solidFill>
                <a:latin typeface="Times New Roman" panose="02020603050405020304" pitchFamily="18" charset="0"/>
                <a:cs typeface="Times New Roman" panose="02020603050405020304" pitchFamily="18" charset="0"/>
              </a:rPr>
              <a:t>сюжетоскладання</a:t>
            </a:r>
            <a:r>
              <a:rPr lang="uk-UA" sz="3200" b="1" dirty="0">
                <a:solidFill>
                  <a:schemeClr val="accent2">
                    <a:lumMod val="75000"/>
                  </a:schemeClr>
                </a:solidFill>
                <a:latin typeface="Times New Roman" panose="02020603050405020304" pitchFamily="18" charset="0"/>
                <a:cs typeface="Times New Roman" panose="02020603050405020304" pitchFamily="18" charset="0"/>
              </a:rPr>
              <a:t>, казкові, ігрові діалоги, сценарії; </a:t>
            </a:r>
          </a:p>
        </p:txBody>
      </p:sp>
      <p:pic>
        <p:nvPicPr>
          <p:cNvPr id="3" name="Рисунок 2">
            <a:extLst>
              <a:ext uri="{FF2B5EF4-FFF2-40B4-BE49-F238E27FC236}">
                <a16:creationId xmlns:a16="http://schemas.microsoft.com/office/drawing/2014/main" id="{60D0A7D7-FE53-4742-992C-3E0F7F6EFEAE}"/>
              </a:ext>
            </a:extLst>
          </p:cNvPr>
          <p:cNvPicPr>
            <a:picLocks noChangeAspect="1"/>
          </p:cNvPicPr>
          <p:nvPr/>
        </p:nvPicPr>
        <p:blipFill>
          <a:blip r:embed="rId2"/>
          <a:stretch>
            <a:fillRect/>
          </a:stretch>
        </p:blipFill>
        <p:spPr>
          <a:xfrm>
            <a:off x="6711696" y="1573670"/>
            <a:ext cx="4791456" cy="3710660"/>
          </a:xfrm>
          <a:prstGeom prst="rect">
            <a:avLst/>
          </a:prstGeom>
        </p:spPr>
      </p:pic>
    </p:spTree>
    <p:extLst>
      <p:ext uri="{BB962C8B-B14F-4D97-AF65-F5344CB8AC3E}">
        <p14:creationId xmlns:p14="http://schemas.microsoft.com/office/powerpoint/2010/main" val="145835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1773C667-636F-4381-990C-4B7D992B96D9}"/>
              </a:ext>
            </a:extLst>
          </p:cNvPr>
          <p:cNvSpPr/>
          <p:nvPr/>
        </p:nvSpPr>
        <p:spPr>
          <a:xfrm>
            <a:off x="155448" y="237744"/>
            <a:ext cx="7187184" cy="5755422"/>
          </a:xfrm>
          <a:prstGeom prst="rect">
            <a:avLst/>
          </a:prstGeom>
          <a:solidFill>
            <a:schemeClr val="accent6">
              <a:lumMod val="20000"/>
              <a:lumOff val="80000"/>
            </a:schemeClr>
          </a:solidFill>
        </p:spPr>
        <p:txBody>
          <a:bodyPr wrap="square">
            <a:spAutoFit/>
          </a:bodyPr>
          <a:lstStyle/>
          <a:p>
            <a:r>
              <a:rPr lang="uk-UA" sz="4400" b="1" dirty="0">
                <a:solidFill>
                  <a:srgbClr val="C00000"/>
                </a:solidFill>
                <a:latin typeface="Times New Roman" panose="02020603050405020304" pitchFamily="18" charset="0"/>
                <a:cs typeface="Times New Roman" panose="02020603050405020304" pitchFamily="18" charset="0"/>
              </a:rPr>
              <a:t>в пізнавальній діяльності </a:t>
            </a:r>
            <a:r>
              <a:rPr lang="uk-UA" sz="3600" b="1" dirty="0">
                <a:solidFill>
                  <a:srgbClr val="006600"/>
                </a:solidFill>
                <a:latin typeface="Times New Roman" panose="02020603050405020304" pitchFamily="18" charset="0"/>
                <a:cs typeface="Times New Roman" panose="02020603050405020304" pitchFamily="18" charset="0"/>
              </a:rPr>
              <a:t>- через вислови-міркування, </a:t>
            </a:r>
          </a:p>
          <a:p>
            <a:r>
              <a:rPr lang="uk-UA" sz="3600" b="1" dirty="0">
                <a:solidFill>
                  <a:srgbClr val="006600"/>
                </a:solidFill>
                <a:latin typeface="Times New Roman" panose="02020603050405020304" pitchFamily="18" charset="0"/>
                <a:cs typeface="Times New Roman" panose="02020603050405020304" pitchFamily="18" charset="0"/>
              </a:rPr>
              <a:t>вислови-пояснення,</a:t>
            </a:r>
          </a:p>
          <a:p>
            <a:r>
              <a:rPr lang="uk-UA" sz="3600" b="1" dirty="0">
                <a:solidFill>
                  <a:srgbClr val="006600"/>
                </a:solidFill>
                <a:latin typeface="Times New Roman" panose="02020603050405020304" pitchFamily="18" charset="0"/>
                <a:cs typeface="Times New Roman" panose="02020603050405020304" pitchFamily="18" charset="0"/>
              </a:rPr>
              <a:t> вислови-запитання, </a:t>
            </a:r>
          </a:p>
          <a:p>
            <a:r>
              <a:rPr lang="uk-UA" sz="3600" b="1" dirty="0">
                <a:solidFill>
                  <a:srgbClr val="006600"/>
                </a:solidFill>
                <a:latin typeface="Times New Roman" panose="02020603050405020304" pitchFamily="18" charset="0"/>
                <a:cs typeface="Times New Roman" panose="02020603050405020304" pitchFamily="18" charset="0"/>
              </a:rPr>
              <a:t>головна мета яких упорядкувати, систематизувати власні уявлення про довкілля, пояснити самому собі невідповідності, незрозуміле, проблеми, з якими постійно стикається дитина; </a:t>
            </a:r>
          </a:p>
        </p:txBody>
      </p:sp>
      <p:pic>
        <p:nvPicPr>
          <p:cNvPr id="2" name="Рисунок 1">
            <a:extLst>
              <a:ext uri="{FF2B5EF4-FFF2-40B4-BE49-F238E27FC236}">
                <a16:creationId xmlns:a16="http://schemas.microsoft.com/office/drawing/2014/main" id="{D19694AB-C3A5-4B52-89DD-1D01A54D38DC}"/>
              </a:ext>
            </a:extLst>
          </p:cNvPr>
          <p:cNvPicPr>
            <a:picLocks noChangeAspect="1"/>
          </p:cNvPicPr>
          <p:nvPr/>
        </p:nvPicPr>
        <p:blipFill>
          <a:blip r:embed="rId2"/>
          <a:stretch>
            <a:fillRect/>
          </a:stretch>
        </p:blipFill>
        <p:spPr>
          <a:xfrm>
            <a:off x="7419974" y="1097281"/>
            <a:ext cx="3918585" cy="4347246"/>
          </a:xfrm>
          <a:prstGeom prst="rect">
            <a:avLst/>
          </a:prstGeom>
        </p:spPr>
      </p:pic>
    </p:spTree>
    <p:extLst>
      <p:ext uri="{BB962C8B-B14F-4D97-AF65-F5344CB8AC3E}">
        <p14:creationId xmlns:p14="http://schemas.microsoft.com/office/powerpoint/2010/main" val="26971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192025" y="117692"/>
            <a:ext cx="8403335" cy="6063198"/>
          </a:xfrm>
          <a:prstGeom prst="rect">
            <a:avLst/>
          </a:prstGeom>
          <a:solidFill>
            <a:schemeClr val="accent6">
              <a:lumMod val="20000"/>
              <a:lumOff val="80000"/>
            </a:schemeClr>
          </a:solidFill>
        </p:spPr>
        <p:txBody>
          <a:bodyPr wrap="square">
            <a:spAutoFit/>
          </a:bodyPr>
          <a:lstStyle/>
          <a:p>
            <a:r>
              <a:rPr lang="uk-UA" sz="4400" b="1" dirty="0">
                <a:solidFill>
                  <a:srgbClr val="C00000"/>
                </a:solidFill>
                <a:latin typeface="Times New Roman" panose="02020603050405020304" pitchFamily="18" charset="0"/>
                <a:cs typeface="Times New Roman" panose="02020603050405020304" pitchFamily="18" charset="0"/>
              </a:rPr>
              <a:t>в образотворчій, музичній, конструктивній, театральній діяльності </a:t>
            </a:r>
            <a:r>
              <a:rPr lang="uk-UA" sz="3200" b="1" dirty="0">
                <a:solidFill>
                  <a:srgbClr val="006600"/>
                </a:solidFill>
                <a:latin typeface="Times New Roman" panose="02020603050405020304" pitchFamily="18" charset="0"/>
                <a:cs typeface="Times New Roman" panose="02020603050405020304" pitchFamily="18" charset="0"/>
              </a:rPr>
              <a:t>- через акомпанемент дій, їх коментар, словесне малювання; </a:t>
            </a:r>
          </a:p>
          <a:p>
            <a:r>
              <a:rPr lang="uk-UA" sz="3200" b="1" dirty="0">
                <a:solidFill>
                  <a:srgbClr val="006600"/>
                </a:solidFill>
                <a:latin typeface="Times New Roman" panose="02020603050405020304" pitchFamily="18" charset="0"/>
                <a:cs typeface="Times New Roman" panose="02020603050405020304" pitchFamily="18" charset="0"/>
              </a:rPr>
              <a:t>- у спілкуванні з однолітками і дорослими </a:t>
            </a:r>
          </a:p>
          <a:p>
            <a:r>
              <a:rPr lang="uk-UA" sz="3200" b="1" dirty="0">
                <a:solidFill>
                  <a:srgbClr val="006600"/>
                </a:solidFill>
                <a:latin typeface="Times New Roman" panose="02020603050405020304" pitchFamily="18" charset="0"/>
                <a:cs typeface="Times New Roman" panose="02020603050405020304" pitchFamily="18" charset="0"/>
              </a:rPr>
              <a:t>- через самопрезентацію й фантазування;</a:t>
            </a:r>
          </a:p>
          <a:p>
            <a:r>
              <a:rPr lang="uk-UA" sz="3200" b="1" dirty="0">
                <a:solidFill>
                  <a:srgbClr val="006600"/>
                </a:solidFill>
                <a:latin typeface="Times New Roman" panose="02020603050405020304" pitchFamily="18" charset="0"/>
                <a:cs typeface="Times New Roman" panose="02020603050405020304" pitchFamily="18" charset="0"/>
              </a:rPr>
              <a:t>- через складання за власною ініціативою казок, оповідань, віршів, а також - мовленнєві ігри</a:t>
            </a:r>
          </a:p>
          <a:p>
            <a:r>
              <a:rPr lang="uk-UA" sz="3200" b="1" dirty="0">
                <a:solidFill>
                  <a:srgbClr val="006600"/>
                </a:solidFill>
                <a:latin typeface="Times New Roman" panose="02020603050405020304" pitchFamily="18" charset="0"/>
                <a:cs typeface="Times New Roman" panose="02020603050405020304" pitchFamily="18" charset="0"/>
              </a:rPr>
              <a:t> (</a:t>
            </a:r>
            <a:r>
              <a:rPr lang="uk-UA" sz="3200" b="1" dirty="0" err="1">
                <a:solidFill>
                  <a:srgbClr val="006600"/>
                </a:solidFill>
                <a:latin typeface="Times New Roman" panose="02020603050405020304" pitchFamily="18" charset="0"/>
                <a:cs typeface="Times New Roman" panose="02020603050405020304" pitchFamily="18" charset="0"/>
              </a:rPr>
              <a:t>дражнилки</a:t>
            </a:r>
            <a:r>
              <a:rPr lang="uk-UA" sz="3200" b="1" dirty="0">
                <a:solidFill>
                  <a:srgbClr val="006600"/>
                </a:solidFill>
                <a:latin typeface="Times New Roman" panose="02020603050405020304" pitchFamily="18" charset="0"/>
                <a:cs typeface="Times New Roman" panose="02020603050405020304" pitchFamily="18" charset="0"/>
              </a:rPr>
              <a:t>, лічилки, скоромовки, загадки, </a:t>
            </a:r>
            <a:r>
              <a:rPr lang="uk-UA" sz="3200" b="1" dirty="0" err="1">
                <a:solidFill>
                  <a:srgbClr val="006600"/>
                </a:solidFill>
                <a:latin typeface="Times New Roman" panose="02020603050405020304" pitchFamily="18" charset="0"/>
                <a:cs typeface="Times New Roman" panose="02020603050405020304" pitchFamily="18" charset="0"/>
              </a:rPr>
              <a:t>заклички</a:t>
            </a:r>
            <a:r>
              <a:rPr lang="uk-UA" sz="3200" b="1" dirty="0">
                <a:solidFill>
                  <a:srgbClr val="006600"/>
                </a:solidFill>
                <a:latin typeface="Times New Roman" panose="02020603050405020304" pitchFamily="18" charset="0"/>
                <a:cs typeface="Times New Roman" panose="02020603050405020304" pitchFamily="18" charset="0"/>
              </a:rPr>
              <a:t> тощо</a:t>
            </a:r>
            <a:r>
              <a:rPr lang="uk-UA" sz="3200" dirty="0">
                <a:solidFill>
                  <a:srgbClr val="006600"/>
                </a:solidFill>
                <a:latin typeface="Times New Roman" panose="02020603050405020304" pitchFamily="18" charset="0"/>
                <a:cs typeface="Times New Roman" panose="02020603050405020304" pitchFamily="18" charset="0"/>
              </a:rPr>
              <a:t>) </a:t>
            </a:r>
          </a:p>
        </p:txBody>
      </p:sp>
      <p:pic>
        <p:nvPicPr>
          <p:cNvPr id="2" name="Рисунок 1">
            <a:extLst>
              <a:ext uri="{FF2B5EF4-FFF2-40B4-BE49-F238E27FC236}">
                <a16:creationId xmlns:a16="http://schemas.microsoft.com/office/drawing/2014/main" id="{BCA7702C-29BC-4867-B2AF-0440BCBD8491}"/>
              </a:ext>
            </a:extLst>
          </p:cNvPr>
          <p:cNvPicPr>
            <a:picLocks noChangeAspect="1"/>
          </p:cNvPicPr>
          <p:nvPr/>
        </p:nvPicPr>
        <p:blipFill>
          <a:blip r:embed="rId2"/>
          <a:stretch>
            <a:fillRect/>
          </a:stretch>
        </p:blipFill>
        <p:spPr>
          <a:xfrm>
            <a:off x="8477821" y="2217420"/>
            <a:ext cx="3522154" cy="2921508"/>
          </a:xfrm>
          <a:prstGeom prst="rect">
            <a:avLst/>
          </a:prstGeom>
        </p:spPr>
      </p:pic>
    </p:spTree>
    <p:extLst>
      <p:ext uri="{BB962C8B-B14F-4D97-AF65-F5344CB8AC3E}">
        <p14:creationId xmlns:p14="http://schemas.microsoft.com/office/powerpoint/2010/main" val="2621322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547355" y="199333"/>
            <a:ext cx="8212597" cy="2923877"/>
          </a:xfrm>
          <a:prstGeom prst="rect">
            <a:avLst/>
          </a:prstGeom>
          <a:solidFill>
            <a:schemeClr val="accent6">
              <a:lumMod val="20000"/>
              <a:lumOff val="80000"/>
            </a:schemeClr>
          </a:solidFill>
        </p:spPr>
        <p:txBody>
          <a:bodyPr wrap="square">
            <a:spAutoFit/>
          </a:bodyPr>
          <a:lstStyle/>
          <a:p>
            <a:r>
              <a:rPr lang="uk-UA" sz="4400" b="1" dirty="0">
                <a:solidFill>
                  <a:srgbClr val="C00000"/>
                </a:solidFill>
                <a:latin typeface="Times New Roman" panose="02020603050405020304" pitchFamily="18" charset="0"/>
                <a:cs typeface="Times New Roman" panose="02020603050405020304" pitchFamily="18" charset="0"/>
              </a:rPr>
              <a:t>Ініціативна </a:t>
            </a:r>
            <a:r>
              <a:rPr lang="uk-UA" sz="4400" b="1" dirty="0" err="1">
                <a:solidFill>
                  <a:srgbClr val="C00000"/>
                </a:solidFill>
                <a:latin typeface="Times New Roman" panose="02020603050405020304" pitchFamily="18" charset="0"/>
                <a:cs typeface="Times New Roman" panose="02020603050405020304" pitchFamily="18" charset="0"/>
              </a:rPr>
              <a:t>художньо</a:t>
            </a:r>
            <a:r>
              <a:rPr lang="uk-UA" sz="4400" b="1" baseline="30000" dirty="0" err="1">
                <a:solidFill>
                  <a:srgbClr val="C00000"/>
                </a:solidFill>
                <a:latin typeface="Times New Roman" panose="02020603050405020304" pitchFamily="18" charset="0"/>
                <a:cs typeface="Times New Roman" panose="02020603050405020304" pitchFamily="18" charset="0"/>
              </a:rPr>
              <a:t>_</a:t>
            </a:r>
            <a:r>
              <a:rPr lang="uk-UA" sz="4400" b="1" dirty="0" err="1">
                <a:solidFill>
                  <a:srgbClr val="C00000"/>
                </a:solidFill>
                <a:latin typeface="Times New Roman" panose="02020603050405020304" pitchFamily="18" charset="0"/>
                <a:cs typeface="Times New Roman" panose="02020603050405020304" pitchFamily="18" charset="0"/>
              </a:rPr>
              <a:t>мовленєва</a:t>
            </a:r>
            <a:r>
              <a:rPr lang="uk-UA" sz="4400" b="1" dirty="0">
                <a:solidFill>
                  <a:srgbClr val="C00000"/>
                </a:solidFill>
                <a:latin typeface="Times New Roman" panose="02020603050405020304" pitchFamily="18" charset="0"/>
                <a:cs typeface="Times New Roman" panose="02020603050405020304" pitchFamily="18" charset="0"/>
              </a:rPr>
              <a:t> діяльність </a:t>
            </a:r>
            <a:r>
              <a:rPr lang="uk-UA" sz="3200" b="1" dirty="0">
                <a:solidFill>
                  <a:srgbClr val="006600"/>
                </a:solidFill>
                <a:latin typeface="Times New Roman" panose="02020603050405020304" pitchFamily="18" charset="0"/>
                <a:cs typeface="Times New Roman" panose="02020603050405020304" pitchFamily="18" charset="0"/>
              </a:rPr>
              <a:t>базується на досягненнях, знаннях, досвіді дитини, які вона здобула у процесі навчання</a:t>
            </a:r>
          </a:p>
        </p:txBody>
      </p:sp>
      <p:pic>
        <p:nvPicPr>
          <p:cNvPr id="2" name="Рисунок 1">
            <a:extLst>
              <a:ext uri="{FF2B5EF4-FFF2-40B4-BE49-F238E27FC236}">
                <a16:creationId xmlns:a16="http://schemas.microsoft.com/office/drawing/2014/main" id="{53EC615B-4F3D-472C-8F0C-54D3C39C29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39612" y="2642616"/>
            <a:ext cx="5440680" cy="3785616"/>
          </a:xfrm>
          <a:prstGeom prst="rect">
            <a:avLst/>
          </a:prstGeom>
        </p:spPr>
      </p:pic>
    </p:spTree>
    <p:extLst>
      <p:ext uri="{BB962C8B-B14F-4D97-AF65-F5344CB8AC3E}">
        <p14:creationId xmlns:p14="http://schemas.microsoft.com/office/powerpoint/2010/main" val="327406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154163" y="89605"/>
            <a:ext cx="6566677" cy="4031873"/>
          </a:xfrm>
          <a:prstGeom prst="rect">
            <a:avLst/>
          </a:prstGeom>
          <a:solidFill>
            <a:schemeClr val="accent6">
              <a:lumMod val="20000"/>
              <a:lumOff val="80000"/>
            </a:schemeClr>
          </a:solidFill>
        </p:spPr>
        <p:txBody>
          <a:bodyPr wrap="square">
            <a:spAutoFit/>
          </a:bodyPr>
          <a:lstStyle/>
          <a:p>
            <a:r>
              <a:rPr lang="uk-UA" sz="3200" b="1" dirty="0">
                <a:solidFill>
                  <a:srgbClr val="006600"/>
                </a:solidFill>
                <a:latin typeface="Times New Roman" panose="02020603050405020304" pitchFamily="18" charset="0"/>
                <a:cs typeface="Times New Roman" panose="02020603050405020304" pitchFamily="18" charset="0"/>
              </a:rPr>
              <a:t>Для виникнення та активізації художніх проявів дітей необхідно створити сприятливі умови, занурити її у світ творчості, оточити необхідними художніми матеріалами, урізноманітнити її художній, естетичний, </a:t>
            </a:r>
          </a:p>
          <a:p>
            <a:r>
              <a:rPr lang="uk-UA" sz="3200" b="1" dirty="0" err="1">
                <a:solidFill>
                  <a:srgbClr val="006600"/>
                </a:solidFill>
                <a:latin typeface="Times New Roman" panose="02020603050405020304" pitchFamily="18" charset="0"/>
                <a:cs typeface="Times New Roman" panose="02020603050405020304" pitchFamily="18" charset="0"/>
              </a:rPr>
              <a:t>емоційно</a:t>
            </a:r>
            <a:r>
              <a:rPr lang="uk-UA" sz="3200" b="1" dirty="0">
                <a:solidFill>
                  <a:srgbClr val="006600"/>
                </a:solidFill>
                <a:latin typeface="Times New Roman" panose="02020603050405020304" pitchFamily="18" charset="0"/>
                <a:cs typeface="Times New Roman" panose="02020603050405020304" pitchFamily="18" charset="0"/>
              </a:rPr>
              <a:t>-чуттєвий досвід </a:t>
            </a:r>
          </a:p>
        </p:txBody>
      </p:sp>
      <p:sp>
        <p:nvSpPr>
          <p:cNvPr id="2" name="Прямокутник 1">
            <a:extLst>
              <a:ext uri="{FF2B5EF4-FFF2-40B4-BE49-F238E27FC236}">
                <a16:creationId xmlns:a16="http://schemas.microsoft.com/office/drawing/2014/main" id="{A76BC805-C123-4357-976C-7638D13F12F1}"/>
              </a:ext>
            </a:extLst>
          </p:cNvPr>
          <p:cNvSpPr/>
          <p:nvPr/>
        </p:nvSpPr>
        <p:spPr>
          <a:xfrm>
            <a:off x="5193791" y="3429000"/>
            <a:ext cx="5682757" cy="3046988"/>
          </a:xfrm>
          <a:prstGeom prst="rect">
            <a:avLst/>
          </a:prstGeom>
          <a:solidFill>
            <a:schemeClr val="accent6">
              <a:lumMod val="20000"/>
              <a:lumOff val="80000"/>
            </a:schemeClr>
          </a:solidFill>
        </p:spPr>
        <p:txBody>
          <a:bodyPr wrap="square">
            <a:spAutoFit/>
          </a:bodyPr>
          <a:lstStyle/>
          <a:p>
            <a:r>
              <a:rPr lang="uk-UA" sz="3200" b="1" i="1" dirty="0">
                <a:solidFill>
                  <a:srgbClr val="006600"/>
                </a:solidFill>
                <a:latin typeface="Times New Roman" panose="02020603050405020304" pitchFamily="18" charset="0"/>
                <a:cs typeface="Times New Roman" panose="02020603050405020304" pitchFamily="18" charset="0"/>
              </a:rPr>
              <a:t>Важливо, щоб дорослі, які оточують дитину, теж виявляли інтерес до художньої діяльності, спрямовували її інтереси та дії</a:t>
            </a:r>
          </a:p>
        </p:txBody>
      </p:sp>
      <p:pic>
        <p:nvPicPr>
          <p:cNvPr id="4" name="Рисунок 3">
            <a:extLst>
              <a:ext uri="{FF2B5EF4-FFF2-40B4-BE49-F238E27FC236}">
                <a16:creationId xmlns:a16="http://schemas.microsoft.com/office/drawing/2014/main" id="{0ED7E914-C4FF-4AFA-8078-F3DEC57B9B11}"/>
              </a:ext>
            </a:extLst>
          </p:cNvPr>
          <p:cNvPicPr>
            <a:picLocks noChangeAspect="1"/>
          </p:cNvPicPr>
          <p:nvPr/>
        </p:nvPicPr>
        <p:blipFill>
          <a:blip r:embed="rId2"/>
          <a:stretch>
            <a:fillRect/>
          </a:stretch>
        </p:blipFill>
        <p:spPr>
          <a:xfrm>
            <a:off x="6556248" y="554390"/>
            <a:ext cx="3966090" cy="2764882"/>
          </a:xfrm>
          <a:prstGeom prst="rect">
            <a:avLst/>
          </a:prstGeom>
        </p:spPr>
      </p:pic>
    </p:spTree>
    <p:extLst>
      <p:ext uri="{BB962C8B-B14F-4D97-AF65-F5344CB8AC3E}">
        <p14:creationId xmlns:p14="http://schemas.microsoft.com/office/powerpoint/2010/main" val="1796516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301753" y="235908"/>
            <a:ext cx="6199631" cy="6247864"/>
          </a:xfrm>
          <a:prstGeom prst="rect">
            <a:avLst/>
          </a:prstGeom>
          <a:solidFill>
            <a:schemeClr val="accent6">
              <a:lumMod val="20000"/>
              <a:lumOff val="80000"/>
            </a:schemeClr>
          </a:solidFill>
        </p:spPr>
        <p:txBody>
          <a:bodyPr wrap="square">
            <a:spAutoFit/>
          </a:bodyPr>
          <a:lstStyle/>
          <a:p>
            <a:r>
              <a:rPr lang="uk-UA" sz="4000" b="1" dirty="0">
                <a:solidFill>
                  <a:srgbClr val="006600"/>
                </a:solidFill>
                <a:latin typeface="Times New Roman" panose="02020603050405020304" pitchFamily="18" charset="0"/>
                <a:cs typeface="Times New Roman" panose="02020603050405020304" pitchFamily="18" charset="0"/>
              </a:rPr>
              <a:t>Провідною формою роботи з художньою літературою є заняття різного типу:</a:t>
            </a:r>
          </a:p>
          <a:p>
            <a:r>
              <a:rPr lang="uk-UA" sz="4000" b="1" dirty="0">
                <a:solidFill>
                  <a:srgbClr val="006600"/>
                </a:solidFill>
                <a:latin typeface="Times New Roman" panose="02020603050405020304" pitchFamily="18" charset="0"/>
                <a:cs typeface="Times New Roman" panose="02020603050405020304" pitchFamily="18" charset="0"/>
              </a:rPr>
              <a:t> фронтальні, групові, індивідуально-групові, індивідуальні,</a:t>
            </a:r>
          </a:p>
          <a:p>
            <a:r>
              <a:rPr lang="uk-UA" sz="4000" b="1" dirty="0">
                <a:solidFill>
                  <a:srgbClr val="006600"/>
                </a:solidFill>
                <a:latin typeface="Times New Roman" panose="02020603050405020304" pitchFamily="18" charset="0"/>
                <a:cs typeface="Times New Roman" panose="02020603050405020304" pitchFamily="18" charset="0"/>
              </a:rPr>
              <a:t> які чергуються рівномірно впродовж тижня, місяця, кварталу</a:t>
            </a:r>
          </a:p>
        </p:txBody>
      </p:sp>
      <p:pic>
        <p:nvPicPr>
          <p:cNvPr id="2" name="Рисунок 1">
            <a:extLst>
              <a:ext uri="{FF2B5EF4-FFF2-40B4-BE49-F238E27FC236}">
                <a16:creationId xmlns:a16="http://schemas.microsoft.com/office/drawing/2014/main" id="{780CBCBE-F50B-4F17-8275-C5D8C864D7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8879" y="2029388"/>
            <a:ext cx="5166102" cy="3429000"/>
          </a:xfrm>
          <a:prstGeom prst="rect">
            <a:avLst/>
          </a:prstGeom>
        </p:spPr>
      </p:pic>
    </p:spTree>
    <p:extLst>
      <p:ext uri="{BB962C8B-B14F-4D97-AF65-F5344CB8AC3E}">
        <p14:creationId xmlns:p14="http://schemas.microsoft.com/office/powerpoint/2010/main" val="1914163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DE8A0E4-DF5F-48FC-AAE2-80E936D73F0C}"/>
              </a:ext>
            </a:extLst>
          </p:cNvPr>
          <p:cNvSpPr/>
          <p:nvPr/>
        </p:nvSpPr>
        <p:spPr>
          <a:xfrm>
            <a:off x="261925" y="310923"/>
            <a:ext cx="7127026" cy="5878532"/>
          </a:xfrm>
          <a:prstGeom prst="rect">
            <a:avLst/>
          </a:prstGeom>
          <a:solidFill>
            <a:schemeClr val="accent6">
              <a:lumMod val="20000"/>
              <a:lumOff val="80000"/>
            </a:schemeClr>
          </a:solidFill>
        </p:spPr>
        <p:txBody>
          <a:bodyPr wrap="square">
            <a:spAutoFit/>
          </a:bodyPr>
          <a:lstStyle/>
          <a:p>
            <a:pPr marL="571500" indent="-571500">
              <a:buFont typeface="Wingdings" panose="05000000000000000000" pitchFamily="2" charset="2"/>
              <a:buChar char="q"/>
            </a:pPr>
            <a:r>
              <a:rPr lang="uk-UA" sz="3600" b="1" dirty="0">
                <a:solidFill>
                  <a:srgbClr val="006600"/>
                </a:solidFill>
                <a:latin typeface="Times New Roman" panose="02020603050405020304" pitchFamily="18" charset="0"/>
                <a:cs typeface="Times New Roman" panose="02020603050405020304" pitchFamily="18" charset="0"/>
              </a:rPr>
              <a:t>У </a:t>
            </a:r>
            <a:r>
              <a:rPr lang="uk-UA" sz="4000" b="1" dirty="0">
                <a:solidFill>
                  <a:srgbClr val="006600"/>
                </a:solidFill>
                <a:latin typeface="Times New Roman" panose="02020603050405020304" pitchFamily="18" charset="0"/>
                <a:cs typeface="Times New Roman" panose="02020603050405020304" pitchFamily="18" charset="0"/>
              </a:rPr>
              <a:t>Базовому компоненті дошкільної освіти </a:t>
            </a:r>
            <a:r>
              <a:rPr lang="uk-UA" sz="3200" b="1" i="1" dirty="0">
                <a:solidFill>
                  <a:srgbClr val="006600"/>
                </a:solidFill>
                <a:latin typeface="Times New Roman" panose="02020603050405020304" pitchFamily="18" charset="0"/>
                <a:cs typeface="Times New Roman" panose="02020603050405020304" pitchFamily="18" charset="0"/>
              </a:rPr>
              <a:t>  </a:t>
            </a:r>
            <a:r>
              <a:rPr lang="uk-UA" sz="3600" b="1" dirty="0">
                <a:solidFill>
                  <a:srgbClr val="FF0000"/>
                </a:solidFill>
                <a:latin typeface="Times New Roman" panose="02020603050405020304" pitchFamily="18" charset="0"/>
                <a:cs typeface="Times New Roman" panose="02020603050405020304" pitchFamily="18" charset="0"/>
              </a:rPr>
              <a:t>формування</a:t>
            </a:r>
            <a:r>
              <a:rPr lang="uk-UA" sz="3200" b="1" i="1" dirty="0">
                <a:solidFill>
                  <a:srgbClr val="006600"/>
                </a:solidFill>
                <a:latin typeface="Times New Roman" panose="02020603050405020304" pitchFamily="18" charset="0"/>
                <a:cs typeface="Times New Roman" panose="02020603050405020304" pitchFamily="18" charset="0"/>
              </a:rPr>
              <a:t> </a:t>
            </a:r>
            <a:r>
              <a:rPr lang="uk-UA" sz="3600" b="1" dirty="0">
                <a:solidFill>
                  <a:srgbClr val="FF0000"/>
                </a:solidFill>
                <a:latin typeface="Times New Roman" panose="02020603050405020304" pitchFamily="18" charset="0"/>
                <a:cs typeface="Times New Roman" panose="02020603050405020304" pitchFamily="18" charset="0"/>
              </a:rPr>
              <a:t>мовленнєвої компетентності</a:t>
            </a:r>
            <a:r>
              <a:rPr lang="uk-UA" sz="3200" b="1" i="1" dirty="0">
                <a:solidFill>
                  <a:srgbClr val="006600"/>
                </a:solidFill>
                <a:latin typeface="Times New Roman" panose="02020603050405020304" pitchFamily="18" charset="0"/>
                <a:cs typeface="Times New Roman" panose="02020603050405020304" pitchFamily="18" charset="0"/>
              </a:rPr>
              <a:t> виступає головним акцентом і визначається як здатність  дитини продукувати  свої звернення, думки, враження  в будь-яких  формах мовленнєвого висловлювання за допомогою  вербальних і невербальних засобів</a:t>
            </a:r>
          </a:p>
        </p:txBody>
      </p:sp>
      <p:pic>
        <p:nvPicPr>
          <p:cNvPr id="3" name="Рисунок 2">
            <a:extLst>
              <a:ext uri="{FF2B5EF4-FFF2-40B4-BE49-F238E27FC236}">
                <a16:creationId xmlns:a16="http://schemas.microsoft.com/office/drawing/2014/main" id="{2408C16B-E6A1-4011-841D-C8B0FF3F5D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8951" y="3889491"/>
            <a:ext cx="3715351" cy="2502138"/>
          </a:xfrm>
          <a:prstGeom prst="rect">
            <a:avLst/>
          </a:prstGeom>
        </p:spPr>
      </p:pic>
      <p:pic>
        <p:nvPicPr>
          <p:cNvPr id="4" name="Рисунок 3">
            <a:extLst>
              <a:ext uri="{FF2B5EF4-FFF2-40B4-BE49-F238E27FC236}">
                <a16:creationId xmlns:a16="http://schemas.microsoft.com/office/drawing/2014/main" id="{0E50B186-2392-40B1-8C1D-08CEECA903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1662" y="310923"/>
            <a:ext cx="2409930" cy="3734016"/>
          </a:xfrm>
          <a:prstGeom prst="rect">
            <a:avLst/>
          </a:prstGeom>
        </p:spPr>
      </p:pic>
    </p:spTree>
    <p:extLst>
      <p:ext uri="{BB962C8B-B14F-4D97-AF65-F5344CB8AC3E}">
        <p14:creationId xmlns:p14="http://schemas.microsoft.com/office/powerpoint/2010/main" val="1842084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02043475-DEA6-4CCE-B547-FF6B993BA096}"/>
              </a:ext>
            </a:extLst>
          </p:cNvPr>
          <p:cNvSpPr/>
          <p:nvPr/>
        </p:nvSpPr>
        <p:spPr>
          <a:xfrm>
            <a:off x="245603" y="226765"/>
            <a:ext cx="8858451" cy="5632311"/>
          </a:xfrm>
          <a:prstGeom prst="rect">
            <a:avLst/>
          </a:prstGeom>
          <a:solidFill>
            <a:schemeClr val="accent2">
              <a:lumMod val="20000"/>
              <a:lumOff val="80000"/>
            </a:schemeClr>
          </a:solidFill>
        </p:spPr>
        <p:txBody>
          <a:bodyPr wrap="square">
            <a:spAutoFit/>
          </a:bodyPr>
          <a:lstStyle/>
          <a:p>
            <a:r>
              <a:rPr lang="uk-UA" sz="4000" b="1" dirty="0">
                <a:solidFill>
                  <a:srgbClr val="006600"/>
                </a:solidFill>
                <a:latin typeface="Times New Roman" panose="02020603050405020304" pitchFamily="18" charset="0"/>
                <a:cs typeface="Times New Roman" panose="02020603050405020304" pitchFamily="18" charset="0"/>
              </a:rPr>
              <a:t>Заняття з художньої літератури проводять у дошкільному закладі щодня:</a:t>
            </a:r>
          </a:p>
          <a:p>
            <a:r>
              <a:rPr lang="uk-UA" sz="4000" b="1" dirty="0">
                <a:solidFill>
                  <a:srgbClr val="006600"/>
                </a:solidFill>
                <a:latin typeface="Times New Roman" panose="02020603050405020304" pitchFamily="18" charset="0"/>
                <a:cs typeface="Times New Roman" panose="02020603050405020304" pitchFamily="18" charset="0"/>
              </a:rPr>
              <a:t>Фронтальні і групові - двічі на тиждень, індивідуальні та індивідуально</a:t>
            </a:r>
            <a:r>
              <a:rPr lang="uk-UA" sz="4000" b="1" baseline="30000" dirty="0">
                <a:solidFill>
                  <a:srgbClr val="006600"/>
                </a:solidFill>
                <a:latin typeface="Times New Roman" panose="02020603050405020304" pitchFamily="18" charset="0"/>
                <a:cs typeface="Times New Roman" panose="02020603050405020304" pitchFamily="18" charset="0"/>
              </a:rPr>
              <a:t>-</a:t>
            </a:r>
            <a:r>
              <a:rPr lang="uk-UA" sz="4000" b="1" dirty="0">
                <a:solidFill>
                  <a:srgbClr val="006600"/>
                </a:solidFill>
                <a:latin typeface="Times New Roman" panose="02020603050405020304" pitchFamily="18" charset="0"/>
                <a:cs typeface="Times New Roman" panose="02020603050405020304" pitchFamily="18" charset="0"/>
              </a:rPr>
              <a:t>групові тричі на тиждень, </a:t>
            </a:r>
          </a:p>
          <a:p>
            <a:r>
              <a:rPr lang="uk-UA" sz="4000" b="1" dirty="0">
                <a:solidFill>
                  <a:srgbClr val="006600"/>
                </a:solidFill>
                <a:latin typeface="Times New Roman" panose="02020603050405020304" pitchFamily="18" charset="0"/>
                <a:cs typeface="Times New Roman" panose="02020603050405020304" pitchFamily="18" charset="0"/>
              </a:rPr>
              <a:t>заучування віршів - один раз на тиждень </a:t>
            </a:r>
            <a:endParaRPr lang="uk-UA" sz="4000" b="1" i="1" dirty="0">
              <a:solidFill>
                <a:srgbClr val="006600"/>
              </a:solidFill>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id="{DDA6BE26-3D82-44D3-B94B-2D0F3D599B24}"/>
              </a:ext>
            </a:extLst>
          </p:cNvPr>
          <p:cNvPicPr>
            <a:picLocks noChangeAspect="1"/>
          </p:cNvPicPr>
          <p:nvPr/>
        </p:nvPicPr>
        <p:blipFill>
          <a:blip r:embed="rId2"/>
          <a:stretch>
            <a:fillRect/>
          </a:stretch>
        </p:blipFill>
        <p:spPr>
          <a:xfrm>
            <a:off x="8028432" y="1453324"/>
            <a:ext cx="3566159" cy="3703892"/>
          </a:xfrm>
          <a:prstGeom prst="rect">
            <a:avLst/>
          </a:prstGeom>
        </p:spPr>
      </p:pic>
    </p:spTree>
    <p:extLst>
      <p:ext uri="{BB962C8B-B14F-4D97-AF65-F5344CB8AC3E}">
        <p14:creationId xmlns:p14="http://schemas.microsoft.com/office/powerpoint/2010/main" val="1472181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graphicFrame>
        <p:nvGraphicFramePr>
          <p:cNvPr id="2" name="Таблиця 1">
            <a:extLst>
              <a:ext uri="{FF2B5EF4-FFF2-40B4-BE49-F238E27FC236}">
                <a16:creationId xmlns:a16="http://schemas.microsoft.com/office/drawing/2014/main" id="{B539D23A-99D8-4F6F-8522-695D0AE9DA1E}"/>
              </a:ext>
            </a:extLst>
          </p:cNvPr>
          <p:cNvGraphicFramePr>
            <a:graphicFrameLocks noGrp="1"/>
          </p:cNvGraphicFramePr>
          <p:nvPr>
            <p:extLst>
              <p:ext uri="{D42A27DB-BD31-4B8C-83A1-F6EECF244321}">
                <p14:modId xmlns:p14="http://schemas.microsoft.com/office/powerpoint/2010/main" val="1773110778"/>
              </p:ext>
            </p:extLst>
          </p:nvPr>
        </p:nvGraphicFramePr>
        <p:xfrm>
          <a:off x="320040" y="1250649"/>
          <a:ext cx="11539727" cy="5322426"/>
        </p:xfrm>
        <a:graphic>
          <a:graphicData uri="http://schemas.openxmlformats.org/drawingml/2006/table">
            <a:tbl>
              <a:tblPr>
                <a:tableStyleId>{5C22544A-7EE6-4342-B048-85BDC9FD1C3A}</a:tableStyleId>
              </a:tblPr>
              <a:tblGrid>
                <a:gridCol w="894021">
                  <a:extLst>
                    <a:ext uri="{9D8B030D-6E8A-4147-A177-3AD203B41FA5}">
                      <a16:colId xmlns:a16="http://schemas.microsoft.com/office/drawing/2014/main" val="1643850296"/>
                    </a:ext>
                  </a:extLst>
                </a:gridCol>
                <a:gridCol w="5752720">
                  <a:extLst>
                    <a:ext uri="{9D8B030D-6E8A-4147-A177-3AD203B41FA5}">
                      <a16:colId xmlns:a16="http://schemas.microsoft.com/office/drawing/2014/main" val="2153226101"/>
                    </a:ext>
                  </a:extLst>
                </a:gridCol>
                <a:gridCol w="4892986">
                  <a:extLst>
                    <a:ext uri="{9D8B030D-6E8A-4147-A177-3AD203B41FA5}">
                      <a16:colId xmlns:a16="http://schemas.microsoft.com/office/drawing/2014/main" val="3367401648"/>
                    </a:ext>
                  </a:extLst>
                </a:gridCol>
              </a:tblGrid>
              <a:tr h="997948">
                <a:tc>
                  <a:txBody>
                    <a:bodyPr/>
                    <a:lstStyle/>
                    <a:p>
                      <a:pPr algn="ctr">
                        <a:lnSpc>
                          <a:spcPct val="107000"/>
                        </a:lnSpc>
                        <a:spcAft>
                          <a:spcPts val="0"/>
                        </a:spcAft>
                      </a:pPr>
                      <a:r>
                        <a:rPr lang="uk-UA" sz="2000" b="1" i="1" dirty="0">
                          <a:solidFill>
                            <a:srgbClr val="006600"/>
                          </a:solidFill>
                          <a:effectLst/>
                          <a:latin typeface="Times New Roman" panose="02020603050405020304" pitchFamily="18" charset="0"/>
                          <a:cs typeface="Times New Roman" panose="02020603050405020304" pitchFamily="18" charset="0"/>
                        </a:rPr>
                        <a:t>N з/п </a:t>
                      </a:r>
                      <a:br>
                        <a:rPr lang="uk-UA" sz="2000" b="1" i="1" dirty="0">
                          <a:solidFill>
                            <a:srgbClr val="006600"/>
                          </a:solidFill>
                          <a:effectLst/>
                          <a:latin typeface="Times New Roman" panose="02020603050405020304" pitchFamily="18" charset="0"/>
                          <a:cs typeface="Times New Roman" panose="02020603050405020304" pitchFamily="18" charset="0"/>
                        </a:rPr>
                      </a:br>
                      <a:r>
                        <a:rPr lang="uk-UA" sz="2000" b="1" i="1" dirty="0">
                          <a:solidFill>
                            <a:srgbClr val="006600"/>
                          </a:solidFill>
                          <a:effectLst/>
                          <a:latin typeface="Times New Roman" panose="02020603050405020304" pitchFamily="18" charset="0"/>
                          <a:cs typeface="Times New Roman" panose="02020603050405020304" pitchFamily="18" charset="0"/>
                        </a:rPr>
                        <a:t>п\п</a:t>
                      </a:r>
                      <a:endParaRPr lang="uk-UA" sz="2000" b="1" i="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960755" algn="r">
                        <a:lnSpc>
                          <a:spcPct val="107000"/>
                        </a:lnSpc>
                        <a:spcAft>
                          <a:spcPts val="0"/>
                        </a:spcAft>
                      </a:pPr>
                      <a:r>
                        <a:rPr lang="uk-UA" sz="2000" b="1" i="1" dirty="0">
                          <a:solidFill>
                            <a:srgbClr val="006600"/>
                          </a:solidFill>
                          <a:effectLst/>
                          <a:latin typeface="Times New Roman" panose="02020603050405020304" pitchFamily="18" charset="0"/>
                          <a:cs typeface="Times New Roman" panose="02020603050405020304" pitchFamily="18" charset="0"/>
                        </a:rPr>
                        <a:t>Вид</a:t>
                      </a:r>
                      <a:endParaRPr lang="uk-UA" sz="2000" b="1" i="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R="594360" algn="r">
                        <a:lnSpc>
                          <a:spcPct val="107000"/>
                        </a:lnSpc>
                        <a:spcAft>
                          <a:spcPts val="0"/>
                        </a:spcAft>
                      </a:pPr>
                      <a:r>
                        <a:rPr lang="uk-UA" sz="2000" b="1" i="1" dirty="0">
                          <a:solidFill>
                            <a:srgbClr val="006600"/>
                          </a:solidFill>
                          <a:effectLst/>
                          <a:latin typeface="Times New Roman" panose="02020603050405020304" pitchFamily="18" charset="0"/>
                          <a:cs typeface="Times New Roman" panose="02020603050405020304" pitchFamily="18" charset="0"/>
                        </a:rPr>
                        <a:t>Тип</a:t>
                      </a:r>
                      <a:endParaRPr lang="uk-UA" sz="2000" b="1" i="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3228075"/>
                  </a:ext>
                </a:extLst>
              </a:tr>
              <a:tr h="604268">
                <a:tc>
                  <a:txBody>
                    <a:bodyPr/>
                    <a:lstStyle/>
                    <a:p>
                      <a:pPr marL="0" lvl="0" indent="0" fontAlgn="base">
                        <a:lnSpc>
                          <a:spcPct val="107000"/>
                        </a:lnSpc>
                        <a:spcAft>
                          <a:spcPts val="0"/>
                        </a:spcAft>
                        <a:buClr>
                          <a:srgbClr val="000000"/>
                        </a:buClr>
                        <a:buSzPts val="950"/>
                        <a:buFont typeface="+mj-lt"/>
                        <a:buNone/>
                        <a:tabLst>
                          <a:tab pos="91440" algn="dec"/>
                        </a:tabLst>
                      </a:pPr>
                      <a:r>
                        <a:rPr lang="uk-UA" sz="2000" b="1" i="1" u="none" strike="noStrike" spc="0" dirty="0">
                          <a:solidFill>
                            <a:srgbClr val="006600"/>
                          </a:solidFill>
                          <a:effectLst/>
                          <a:latin typeface="Times New Roman" panose="02020603050405020304" pitchFamily="18" charset="0"/>
                          <a:cs typeface="Times New Roman" panose="02020603050405020304" pitchFamily="18" charset="0"/>
                        </a:rPr>
                        <a:t>1. </a:t>
                      </a:r>
                      <a:endParaRPr lang="uk-UA" sz="2000" b="1" i="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3655">
                        <a:lnSpc>
                          <a:spcPct val="107000"/>
                        </a:lnSpc>
                        <a:spcAft>
                          <a:spcPts val="0"/>
                        </a:spcAft>
                      </a:pPr>
                      <a:r>
                        <a:rPr lang="uk-UA" sz="2000" b="1" spc="-30" dirty="0">
                          <a:solidFill>
                            <a:srgbClr val="006600"/>
                          </a:solidFill>
                          <a:effectLst/>
                          <a:latin typeface="Times New Roman" panose="02020603050405020304" pitchFamily="18" charset="0"/>
                          <a:cs typeface="Times New Roman" panose="02020603050405020304" pitchFamily="18" charset="0"/>
                        </a:rPr>
                        <a:t>Читання і розповідання казок</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45720" marR="342900">
                        <a:lnSpc>
                          <a:spcPct val="95000"/>
                        </a:lnSpc>
                        <a:spcAft>
                          <a:spcPts val="0"/>
                        </a:spcAft>
                      </a:pPr>
                      <a:r>
                        <a:rPr lang="uk-UA" sz="2000" b="1" spc="-45">
                          <a:solidFill>
                            <a:srgbClr val="006600"/>
                          </a:solidFill>
                          <a:effectLst/>
                          <a:latin typeface="Times New Roman" panose="02020603050405020304" pitchFamily="18" charset="0"/>
                          <a:cs typeface="Times New Roman" panose="02020603050405020304" pitchFamily="18" charset="0"/>
                        </a:rPr>
                        <a:t>Фронтальне </a:t>
                      </a:r>
                      <a:endParaRPr lang="uk-UA" sz="2000" b="1">
                        <a:solidFill>
                          <a:srgbClr val="006600"/>
                        </a:solidFill>
                        <a:effectLst/>
                        <a:latin typeface="Times New Roman" panose="02020603050405020304" pitchFamily="18" charset="0"/>
                        <a:cs typeface="Times New Roman" panose="02020603050405020304" pitchFamily="18" charset="0"/>
                      </a:endParaRPr>
                    </a:p>
                    <a:p>
                      <a:pPr marL="45720" marR="342900">
                        <a:lnSpc>
                          <a:spcPct val="95000"/>
                        </a:lnSpc>
                        <a:spcAft>
                          <a:spcPts val="0"/>
                        </a:spcAft>
                      </a:pPr>
                      <a:r>
                        <a:rPr lang="uk-UA" sz="2000" b="1" spc="-45">
                          <a:solidFill>
                            <a:srgbClr val="006600"/>
                          </a:solidFill>
                          <a:effectLst/>
                          <a:latin typeface="Times New Roman" panose="02020603050405020304" pitchFamily="18" charset="0"/>
                          <a:cs typeface="Times New Roman" panose="02020603050405020304" pitchFamily="18" charset="0"/>
                        </a:rPr>
                        <a:t>(з усією </a:t>
                      </a:r>
                      <a:r>
                        <a:rPr lang="uk-UA" sz="2000" b="1">
                          <a:solidFill>
                            <a:srgbClr val="006600"/>
                          </a:solidFill>
                          <a:effectLst/>
                          <a:latin typeface="Times New Roman" panose="02020603050405020304" pitchFamily="18" charset="0"/>
                          <a:cs typeface="Times New Roman" panose="02020603050405020304" pitchFamily="18" charset="0"/>
                        </a:rPr>
                        <a:t>групою)</a:t>
                      </a:r>
                      <a:endParaRPr lang="uk-UA" sz="2000" b="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61191937"/>
                  </a:ext>
                </a:extLst>
              </a:tr>
              <a:tr h="906402">
                <a:tc>
                  <a:txBody>
                    <a:bodyPr/>
                    <a:lstStyle/>
                    <a:p>
                      <a:pPr marL="0" lvl="0" indent="0" fontAlgn="base">
                        <a:lnSpc>
                          <a:spcPct val="107000"/>
                        </a:lnSpc>
                        <a:spcAft>
                          <a:spcPts val="0"/>
                        </a:spcAft>
                        <a:buClr>
                          <a:srgbClr val="000000"/>
                        </a:buClr>
                        <a:buSzPts val="950"/>
                        <a:buFont typeface="+mj-lt"/>
                        <a:buNone/>
                        <a:tabLst>
                          <a:tab pos="91440" algn="dec"/>
                        </a:tabLst>
                      </a:pPr>
                      <a:r>
                        <a:rPr lang="uk-UA" sz="2000" b="1" i="1" u="none" strike="noStrike" spc="0" dirty="0">
                          <a:solidFill>
                            <a:srgbClr val="006600"/>
                          </a:solidFill>
                          <a:effectLst/>
                          <a:latin typeface="Times New Roman" panose="02020603050405020304" pitchFamily="18" charset="0"/>
                          <a:cs typeface="Times New Roman" panose="02020603050405020304" pitchFamily="18" charset="0"/>
                        </a:rPr>
                        <a:t>2. </a:t>
                      </a:r>
                      <a:endParaRPr lang="uk-UA" sz="2000" b="1" i="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45720" marR="205740">
                        <a:lnSpc>
                          <a:spcPct val="95000"/>
                        </a:lnSpc>
                        <a:spcAft>
                          <a:spcPts val="0"/>
                        </a:spcAft>
                      </a:pPr>
                      <a:r>
                        <a:rPr lang="uk-UA" sz="2000" b="1" spc="-40" dirty="0">
                          <a:solidFill>
                            <a:srgbClr val="006600"/>
                          </a:solidFill>
                          <a:effectLst/>
                          <a:latin typeface="Times New Roman" panose="02020603050405020304" pitchFamily="18" charset="0"/>
                          <a:cs typeface="Times New Roman" panose="02020603050405020304" pitchFamily="18" charset="0"/>
                        </a:rPr>
                        <a:t>Читання оповідань морально-етичної та </a:t>
                      </a:r>
                      <a:r>
                        <a:rPr lang="uk-UA" sz="2000" b="1" spc="-10" dirty="0">
                          <a:solidFill>
                            <a:srgbClr val="006600"/>
                          </a:solidFill>
                          <a:effectLst/>
                          <a:latin typeface="Times New Roman" panose="02020603050405020304" pitchFamily="18" charset="0"/>
                          <a:cs typeface="Times New Roman" panose="02020603050405020304" pitchFamily="18" charset="0"/>
                        </a:rPr>
                        <a:t>гумористичної спрямованості</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9370">
                        <a:lnSpc>
                          <a:spcPct val="107000"/>
                        </a:lnSpc>
                        <a:spcAft>
                          <a:spcPts val="0"/>
                        </a:spcAft>
                      </a:pPr>
                      <a:r>
                        <a:rPr lang="uk-UA" sz="2000" b="1" spc="-20">
                          <a:solidFill>
                            <a:srgbClr val="006600"/>
                          </a:solidFill>
                          <a:effectLst/>
                          <a:latin typeface="Times New Roman" panose="02020603050405020304" pitchFamily="18" charset="0"/>
                          <a:cs typeface="Times New Roman" panose="02020603050405020304" pitchFamily="18" charset="0"/>
                        </a:rPr>
                        <a:t>Фронтальне; групове</a:t>
                      </a:r>
                      <a:endParaRPr lang="uk-UA" sz="2000" b="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841009414"/>
                  </a:ext>
                </a:extLst>
              </a:tr>
              <a:tr h="317373">
                <a:tc>
                  <a:txBody>
                    <a:bodyPr/>
                    <a:lstStyle/>
                    <a:p>
                      <a:pPr marL="0" lvl="0" indent="0" fontAlgn="base">
                        <a:lnSpc>
                          <a:spcPct val="107000"/>
                        </a:lnSpc>
                        <a:spcAft>
                          <a:spcPts val="0"/>
                        </a:spcAft>
                        <a:buClr>
                          <a:srgbClr val="000000"/>
                        </a:buClr>
                        <a:buSzPts val="950"/>
                        <a:buFont typeface="+mj-lt"/>
                        <a:buNone/>
                        <a:tabLst>
                          <a:tab pos="91440" algn="dec"/>
                        </a:tabLst>
                      </a:pPr>
                      <a:r>
                        <a:rPr lang="uk-UA" sz="2000" b="1" i="1" u="none" strike="noStrike" spc="0" dirty="0">
                          <a:solidFill>
                            <a:srgbClr val="006600"/>
                          </a:solidFill>
                          <a:effectLst/>
                          <a:latin typeface="Times New Roman" panose="02020603050405020304" pitchFamily="18" charset="0"/>
                          <a:cs typeface="Times New Roman" panose="02020603050405020304" pitchFamily="18" charset="0"/>
                        </a:rPr>
                        <a:t>3. </a:t>
                      </a:r>
                      <a:endParaRPr lang="uk-UA" sz="2000" b="1" i="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3655">
                        <a:lnSpc>
                          <a:spcPct val="107000"/>
                        </a:lnSpc>
                        <a:spcAft>
                          <a:spcPts val="0"/>
                        </a:spcAft>
                      </a:pPr>
                      <a:r>
                        <a:rPr lang="uk-UA" sz="2000" b="1" spc="-10" dirty="0">
                          <a:solidFill>
                            <a:srgbClr val="006600"/>
                          </a:solidFill>
                          <a:effectLst/>
                          <a:latin typeface="Times New Roman" panose="02020603050405020304" pitchFamily="18" charset="0"/>
                          <a:cs typeface="Times New Roman" panose="02020603050405020304" pitchFamily="18" charset="0"/>
                        </a:rPr>
                        <a:t>Заучування віршів</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9370">
                        <a:lnSpc>
                          <a:spcPct val="107000"/>
                        </a:lnSpc>
                        <a:spcAft>
                          <a:spcPts val="0"/>
                        </a:spcAft>
                      </a:pPr>
                      <a:r>
                        <a:rPr lang="uk-UA" sz="2000" b="1" spc="-10">
                          <a:solidFill>
                            <a:srgbClr val="006600"/>
                          </a:solidFill>
                          <a:effectLst/>
                          <a:latin typeface="Times New Roman" panose="02020603050405020304" pitchFamily="18" charset="0"/>
                          <a:cs typeface="Times New Roman" panose="02020603050405020304" pitchFamily="18" charset="0"/>
                        </a:rPr>
                        <a:t>Індивідуальне</a:t>
                      </a:r>
                      <a:endParaRPr lang="uk-UA" sz="2000" b="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8801093"/>
                  </a:ext>
                </a:extLst>
              </a:tr>
              <a:tr h="657661">
                <a:tc>
                  <a:txBody>
                    <a:bodyPr/>
                    <a:lstStyle/>
                    <a:p>
                      <a:pPr marL="0" lvl="0" indent="0" fontAlgn="base">
                        <a:lnSpc>
                          <a:spcPct val="107000"/>
                        </a:lnSpc>
                        <a:spcAft>
                          <a:spcPts val="0"/>
                        </a:spcAft>
                        <a:buClr>
                          <a:srgbClr val="000000"/>
                        </a:buClr>
                        <a:buSzPts val="950"/>
                        <a:buFont typeface="+mj-lt"/>
                        <a:buNone/>
                        <a:tabLst>
                          <a:tab pos="91440" algn="dec"/>
                        </a:tabLst>
                      </a:pPr>
                      <a:r>
                        <a:rPr lang="uk-UA" sz="2000" b="1" i="1" u="none" strike="noStrike" spc="0" dirty="0">
                          <a:solidFill>
                            <a:srgbClr val="006600"/>
                          </a:solidFill>
                          <a:effectLst/>
                          <a:latin typeface="Times New Roman" panose="02020603050405020304" pitchFamily="18" charset="0"/>
                          <a:cs typeface="Times New Roman" panose="02020603050405020304" pitchFamily="18" charset="0"/>
                        </a:rPr>
                        <a:t>4. </a:t>
                      </a:r>
                      <a:endParaRPr lang="uk-UA" sz="2000" b="1" i="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3655">
                        <a:lnSpc>
                          <a:spcPct val="107000"/>
                        </a:lnSpc>
                        <a:spcAft>
                          <a:spcPts val="0"/>
                        </a:spcAft>
                      </a:pPr>
                      <a:r>
                        <a:rPr lang="uk-UA" sz="2000" b="1" spc="-15" dirty="0">
                          <a:solidFill>
                            <a:srgbClr val="006600"/>
                          </a:solidFill>
                          <a:effectLst/>
                          <a:latin typeface="Times New Roman" panose="02020603050405020304" pitchFamily="18" charset="0"/>
                          <a:cs typeface="Times New Roman" panose="02020603050405020304" pitchFamily="18" charset="0"/>
                        </a:rPr>
                        <a:t>Розігрування </a:t>
                      </a:r>
                      <a:r>
                        <a:rPr lang="uk-UA" sz="2000" b="1" spc="-15" dirty="0" err="1">
                          <a:solidFill>
                            <a:srgbClr val="006600"/>
                          </a:solidFill>
                          <a:effectLst/>
                          <a:latin typeface="Times New Roman" panose="02020603050405020304" pitchFamily="18" charset="0"/>
                          <a:cs typeface="Times New Roman" panose="02020603050405020304" pitchFamily="18" charset="0"/>
                        </a:rPr>
                        <a:t>забавлянок</a:t>
                      </a:r>
                      <a:r>
                        <a:rPr lang="uk-UA" sz="2000" b="1" spc="-15" dirty="0">
                          <a:solidFill>
                            <a:srgbClr val="006600"/>
                          </a:solidFill>
                          <a:effectLst/>
                          <a:latin typeface="Times New Roman" panose="02020603050405020304" pitchFamily="18" charset="0"/>
                          <a:cs typeface="Times New Roman" panose="02020603050405020304" pitchFamily="18" charset="0"/>
                        </a:rPr>
                        <a:t>, утішок, пісень</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45720" marR="137160">
                        <a:lnSpc>
                          <a:spcPct val="95000"/>
                        </a:lnSpc>
                        <a:spcAft>
                          <a:spcPts val="0"/>
                        </a:spcAft>
                      </a:pPr>
                      <a:r>
                        <a:rPr lang="uk-UA" sz="2000" b="1" spc="-40" dirty="0">
                          <a:solidFill>
                            <a:srgbClr val="006600"/>
                          </a:solidFill>
                          <a:effectLst/>
                          <a:latin typeface="Times New Roman" panose="02020603050405020304" pitchFamily="18" charset="0"/>
                          <a:cs typeface="Times New Roman" panose="02020603050405020304" pitchFamily="18" charset="0"/>
                        </a:rPr>
                        <a:t>Групове, індивідуально- </a:t>
                      </a:r>
                      <a:r>
                        <a:rPr lang="uk-UA" sz="2000" b="1" dirty="0">
                          <a:solidFill>
                            <a:srgbClr val="006600"/>
                          </a:solidFill>
                          <a:effectLst/>
                          <a:latin typeface="Times New Roman" panose="02020603050405020304" pitchFamily="18" charset="0"/>
                          <a:cs typeface="Times New Roman" panose="02020603050405020304" pitchFamily="18" charset="0"/>
                        </a:rPr>
                        <a:t>групове</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75986378"/>
                  </a:ext>
                </a:extLst>
              </a:tr>
              <a:tr h="604268">
                <a:tc>
                  <a:txBody>
                    <a:bodyPr/>
                    <a:lstStyle/>
                    <a:p>
                      <a:pPr marL="0" lvl="0" indent="0" fontAlgn="base">
                        <a:lnSpc>
                          <a:spcPct val="107000"/>
                        </a:lnSpc>
                        <a:spcAft>
                          <a:spcPts val="0"/>
                        </a:spcAft>
                        <a:buClr>
                          <a:srgbClr val="000000"/>
                        </a:buClr>
                        <a:buSzPts val="950"/>
                        <a:buFont typeface="+mj-lt"/>
                        <a:buNone/>
                        <a:tabLst>
                          <a:tab pos="91440" algn="dec"/>
                        </a:tabLst>
                      </a:pPr>
                      <a:r>
                        <a:rPr lang="uk-UA" sz="2000" b="1" i="1" u="none" strike="noStrike" spc="0" dirty="0">
                          <a:solidFill>
                            <a:srgbClr val="006600"/>
                          </a:solidFill>
                          <a:effectLst/>
                          <a:latin typeface="Times New Roman" panose="02020603050405020304" pitchFamily="18" charset="0"/>
                          <a:cs typeface="Times New Roman" panose="02020603050405020304" pitchFamily="18" charset="0"/>
                        </a:rPr>
                        <a:t>5. </a:t>
                      </a:r>
                      <a:endParaRPr lang="uk-UA" sz="2000" b="1" i="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3655">
                        <a:lnSpc>
                          <a:spcPct val="107000"/>
                        </a:lnSpc>
                        <a:spcAft>
                          <a:spcPts val="0"/>
                        </a:spcAft>
                      </a:pPr>
                      <a:r>
                        <a:rPr lang="uk-UA" sz="2000" b="1" spc="-10" dirty="0">
                          <a:solidFill>
                            <a:srgbClr val="006600"/>
                          </a:solidFill>
                          <a:effectLst/>
                          <a:latin typeface="Times New Roman" panose="02020603050405020304" pitchFamily="18" charset="0"/>
                          <a:cs typeface="Times New Roman" panose="02020603050405020304" pitchFamily="18" charset="0"/>
                        </a:rPr>
                        <a:t>Ігри-драматизації</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45720" marR="160020">
                        <a:lnSpc>
                          <a:spcPct val="95000"/>
                        </a:lnSpc>
                        <a:spcAft>
                          <a:spcPts val="0"/>
                        </a:spcAft>
                      </a:pPr>
                      <a:r>
                        <a:rPr lang="uk-UA" sz="2000" b="1" spc="-35" dirty="0">
                          <a:solidFill>
                            <a:srgbClr val="006600"/>
                          </a:solidFill>
                          <a:effectLst/>
                          <a:latin typeface="Times New Roman" panose="02020603050405020304" pitchFamily="18" charset="0"/>
                          <a:cs typeface="Times New Roman" panose="02020603050405020304" pitchFamily="18" charset="0"/>
                        </a:rPr>
                        <a:t>Групове, індивідуально- </a:t>
                      </a:r>
                      <a:r>
                        <a:rPr lang="uk-UA" sz="2000" b="1" dirty="0">
                          <a:solidFill>
                            <a:srgbClr val="006600"/>
                          </a:solidFill>
                          <a:effectLst/>
                          <a:latin typeface="Times New Roman" panose="02020603050405020304" pitchFamily="18" charset="0"/>
                          <a:cs typeface="Times New Roman" panose="02020603050405020304" pitchFamily="18" charset="0"/>
                        </a:rPr>
                        <a:t>групове, фронтальне</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71552943"/>
                  </a:ext>
                </a:extLst>
              </a:tr>
              <a:tr h="604268">
                <a:tc>
                  <a:txBody>
                    <a:bodyPr/>
                    <a:lstStyle/>
                    <a:p>
                      <a:pPr marL="0" lvl="0" indent="0" fontAlgn="base">
                        <a:lnSpc>
                          <a:spcPct val="107000"/>
                        </a:lnSpc>
                        <a:spcAft>
                          <a:spcPts val="0"/>
                        </a:spcAft>
                        <a:buClr>
                          <a:srgbClr val="000000"/>
                        </a:buClr>
                        <a:buSzPts val="950"/>
                        <a:buFont typeface="+mj-lt"/>
                        <a:buNone/>
                        <a:tabLst>
                          <a:tab pos="91440" algn="dec"/>
                        </a:tabLst>
                      </a:pPr>
                      <a:r>
                        <a:rPr lang="uk-UA" sz="2000" b="1" i="1" u="none" strike="noStrike" spc="0" dirty="0">
                          <a:solidFill>
                            <a:srgbClr val="006600"/>
                          </a:solidFill>
                          <a:effectLst/>
                          <a:latin typeface="Times New Roman" panose="02020603050405020304" pitchFamily="18" charset="0"/>
                          <a:cs typeface="Times New Roman" panose="02020603050405020304" pitchFamily="18" charset="0"/>
                        </a:rPr>
                        <a:t>6. </a:t>
                      </a:r>
                      <a:endParaRPr lang="uk-UA" sz="2000" b="1" i="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3655">
                        <a:lnSpc>
                          <a:spcPct val="107000"/>
                        </a:lnSpc>
                        <a:spcAft>
                          <a:spcPts val="0"/>
                        </a:spcAft>
                      </a:pPr>
                      <a:r>
                        <a:rPr lang="uk-UA" sz="2000" b="1" spc="-10" dirty="0">
                          <a:solidFill>
                            <a:srgbClr val="006600"/>
                          </a:solidFill>
                          <a:effectLst/>
                          <a:latin typeface="Times New Roman" panose="02020603050405020304" pitchFamily="18" charset="0"/>
                          <a:cs typeface="Times New Roman" panose="02020603050405020304" pitchFamily="18" charset="0"/>
                        </a:rPr>
                        <a:t>Етичні бесіди</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45720" marR="617220">
                        <a:lnSpc>
                          <a:spcPct val="95000"/>
                        </a:lnSpc>
                        <a:spcAft>
                          <a:spcPts val="0"/>
                        </a:spcAft>
                      </a:pPr>
                      <a:r>
                        <a:rPr lang="uk-UA" sz="2000" b="1" spc="-40" dirty="0">
                          <a:solidFill>
                            <a:srgbClr val="006600"/>
                          </a:solidFill>
                          <a:effectLst/>
                          <a:latin typeface="Times New Roman" panose="02020603050405020304" pitchFamily="18" charset="0"/>
                          <a:cs typeface="Times New Roman" panose="02020603050405020304" pitchFamily="18" charset="0"/>
                        </a:rPr>
                        <a:t>Індивідуальне, </a:t>
                      </a:r>
                      <a:r>
                        <a:rPr lang="uk-UA" sz="2000" b="1" dirty="0">
                          <a:solidFill>
                            <a:srgbClr val="006600"/>
                          </a:solidFill>
                          <a:effectLst/>
                          <a:latin typeface="Times New Roman" panose="02020603050405020304" pitchFamily="18" charset="0"/>
                          <a:cs typeface="Times New Roman" panose="02020603050405020304" pitchFamily="18" charset="0"/>
                        </a:rPr>
                        <a:t>фронтальне</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8684689"/>
                  </a:ext>
                </a:extLst>
              </a:tr>
              <a:tr h="604268">
                <a:tc>
                  <a:txBody>
                    <a:bodyPr/>
                    <a:lstStyle/>
                    <a:p>
                      <a:pPr marL="0" lvl="0" indent="0" fontAlgn="base">
                        <a:lnSpc>
                          <a:spcPct val="107000"/>
                        </a:lnSpc>
                        <a:spcAft>
                          <a:spcPts val="0"/>
                        </a:spcAft>
                        <a:buClr>
                          <a:srgbClr val="000000"/>
                        </a:buClr>
                        <a:buSzPts val="950"/>
                        <a:buFont typeface="+mj-lt"/>
                        <a:buNone/>
                        <a:tabLst>
                          <a:tab pos="91440" algn="dec"/>
                        </a:tabLst>
                      </a:pPr>
                      <a:r>
                        <a:rPr lang="uk-UA" sz="2000" b="1" i="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7.</a:t>
                      </a:r>
                    </a:p>
                  </a:txBody>
                  <a:tcPr marL="0" marR="0" marT="0" marB="0"/>
                </a:tc>
                <a:tc>
                  <a:txBody>
                    <a:bodyPr/>
                    <a:lstStyle/>
                    <a:p>
                      <a:pPr marL="33655">
                        <a:lnSpc>
                          <a:spcPct val="107000"/>
                        </a:lnSpc>
                        <a:spcAft>
                          <a:spcPts val="0"/>
                        </a:spcAft>
                      </a:pPr>
                      <a:r>
                        <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Узагальнені бесіди про письменників, улюблених героїв тощо</a:t>
                      </a:r>
                    </a:p>
                  </a:txBody>
                  <a:tcPr marL="0" marR="0" marT="0" marB="0"/>
                </a:tc>
                <a:tc>
                  <a:txBody>
                    <a:bodyPr/>
                    <a:lstStyle/>
                    <a:p>
                      <a:pPr marL="45720" marR="617220">
                        <a:lnSpc>
                          <a:spcPct val="95000"/>
                        </a:lnSpc>
                        <a:spcAft>
                          <a:spcPts val="0"/>
                        </a:spcAft>
                      </a:pPr>
                      <a:r>
                        <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Фронтальне</a:t>
                      </a:r>
                    </a:p>
                  </a:txBody>
                  <a:tcPr marL="0" marR="0" marT="0" marB="0"/>
                </a:tc>
                <a:extLst>
                  <a:ext uri="{0D108BD9-81ED-4DB2-BD59-A6C34878D82A}">
                    <a16:rowId xmlns:a16="http://schemas.microsoft.com/office/drawing/2014/main" val="191642931"/>
                  </a:ext>
                </a:extLst>
              </a:tr>
            </a:tbl>
          </a:graphicData>
        </a:graphic>
      </p:graphicFrame>
      <p:sp>
        <p:nvSpPr>
          <p:cNvPr id="4" name="Прямокутник 3">
            <a:extLst>
              <a:ext uri="{FF2B5EF4-FFF2-40B4-BE49-F238E27FC236}">
                <a16:creationId xmlns:a16="http://schemas.microsoft.com/office/drawing/2014/main" id="{D108A44E-26C4-424B-8C64-3746610BCE9D}"/>
              </a:ext>
            </a:extLst>
          </p:cNvPr>
          <p:cNvSpPr/>
          <p:nvPr/>
        </p:nvSpPr>
        <p:spPr>
          <a:xfrm>
            <a:off x="320040" y="128750"/>
            <a:ext cx="10899648" cy="1077218"/>
          </a:xfrm>
          <a:prstGeom prst="rect">
            <a:avLst/>
          </a:prstGeom>
        </p:spPr>
        <p:txBody>
          <a:bodyPr wrap="square">
            <a:spAutoFit/>
          </a:bodyPr>
          <a:lstStyle/>
          <a:p>
            <a:r>
              <a:rPr lang="uk-UA" sz="3200" b="1" dirty="0">
                <a:solidFill>
                  <a:srgbClr val="FF0000"/>
                </a:solidFill>
                <a:latin typeface="Times New Roman" panose="02020603050405020304" pitchFamily="18" charset="0"/>
                <a:cs typeface="Times New Roman" panose="02020603050405020304" pitchFamily="18" charset="0"/>
              </a:rPr>
              <a:t>Орієнтовний перелік видів і типів занять з художньо-мовленнєвої діяльності</a:t>
            </a:r>
            <a:r>
              <a:rPr lang="uk-UA" sz="3200" dirty="0">
                <a:latin typeface="Times New Roman" panose="02020603050405020304" pitchFamily="18" charset="0"/>
                <a:cs typeface="Times New Roman" panose="02020603050405020304" pitchFamily="18" charset="0"/>
              </a:rPr>
              <a:t> </a:t>
            </a:r>
          </a:p>
        </p:txBody>
      </p:sp>
      <p:pic>
        <p:nvPicPr>
          <p:cNvPr id="3" name="Рисунок 2">
            <a:extLst>
              <a:ext uri="{FF2B5EF4-FFF2-40B4-BE49-F238E27FC236}">
                <a16:creationId xmlns:a16="http://schemas.microsoft.com/office/drawing/2014/main" id="{C920A47E-9D79-4037-8A59-F6AEBE1DB5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6689" y="1811144"/>
            <a:ext cx="1795272" cy="2203072"/>
          </a:xfrm>
          <a:prstGeom prst="rect">
            <a:avLst/>
          </a:prstGeom>
        </p:spPr>
      </p:pic>
    </p:spTree>
    <p:extLst>
      <p:ext uri="{BB962C8B-B14F-4D97-AF65-F5344CB8AC3E}">
        <p14:creationId xmlns:p14="http://schemas.microsoft.com/office/powerpoint/2010/main" val="3663103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108A44E-26C4-424B-8C64-3746610BCE9D}"/>
              </a:ext>
            </a:extLst>
          </p:cNvPr>
          <p:cNvSpPr/>
          <p:nvPr/>
        </p:nvSpPr>
        <p:spPr>
          <a:xfrm>
            <a:off x="320040" y="128750"/>
            <a:ext cx="10899648" cy="1077218"/>
          </a:xfrm>
          <a:prstGeom prst="rect">
            <a:avLst/>
          </a:prstGeom>
        </p:spPr>
        <p:txBody>
          <a:bodyPr wrap="square">
            <a:spAutoFit/>
          </a:bodyPr>
          <a:lstStyle/>
          <a:p>
            <a:r>
              <a:rPr lang="uk-UA" sz="3200" b="1" dirty="0">
                <a:solidFill>
                  <a:srgbClr val="FF0000"/>
                </a:solidFill>
                <a:latin typeface="Times New Roman" panose="02020603050405020304" pitchFamily="18" charset="0"/>
                <a:cs typeface="Times New Roman" panose="02020603050405020304" pitchFamily="18" charset="0"/>
              </a:rPr>
              <a:t>Орієнтовний перелік видів і типів занять з художньо-мовленнєвої діяльності</a:t>
            </a:r>
            <a:r>
              <a:rPr lang="uk-UA" sz="3200" dirty="0">
                <a:latin typeface="Times New Roman" panose="02020603050405020304" pitchFamily="18" charset="0"/>
                <a:cs typeface="Times New Roman" panose="02020603050405020304" pitchFamily="18" charset="0"/>
              </a:rPr>
              <a:t> </a:t>
            </a:r>
          </a:p>
        </p:txBody>
      </p:sp>
      <p:graphicFrame>
        <p:nvGraphicFramePr>
          <p:cNvPr id="2" name="Таблиця 1">
            <a:extLst>
              <a:ext uri="{FF2B5EF4-FFF2-40B4-BE49-F238E27FC236}">
                <a16:creationId xmlns:a16="http://schemas.microsoft.com/office/drawing/2014/main" id="{7C9EFC4C-D47A-4511-B63C-AE55F806D605}"/>
              </a:ext>
            </a:extLst>
          </p:cNvPr>
          <p:cNvGraphicFramePr>
            <a:graphicFrameLocks noGrp="1"/>
          </p:cNvGraphicFramePr>
          <p:nvPr>
            <p:extLst>
              <p:ext uri="{D42A27DB-BD31-4B8C-83A1-F6EECF244321}">
                <p14:modId xmlns:p14="http://schemas.microsoft.com/office/powerpoint/2010/main" val="1634811756"/>
              </p:ext>
            </p:extLst>
          </p:nvPr>
        </p:nvGraphicFramePr>
        <p:xfrm>
          <a:off x="320040" y="1218064"/>
          <a:ext cx="10296144" cy="5009000"/>
        </p:xfrm>
        <a:graphic>
          <a:graphicData uri="http://schemas.openxmlformats.org/drawingml/2006/table">
            <a:tbl>
              <a:tblPr>
                <a:tableStyleId>{5C22544A-7EE6-4342-B048-85BDC9FD1C3A}</a:tableStyleId>
              </a:tblPr>
              <a:tblGrid>
                <a:gridCol w="713232">
                  <a:extLst>
                    <a:ext uri="{9D8B030D-6E8A-4147-A177-3AD203B41FA5}">
                      <a16:colId xmlns:a16="http://schemas.microsoft.com/office/drawing/2014/main" val="1774574891"/>
                    </a:ext>
                  </a:extLst>
                </a:gridCol>
                <a:gridCol w="5217221">
                  <a:extLst>
                    <a:ext uri="{9D8B030D-6E8A-4147-A177-3AD203B41FA5}">
                      <a16:colId xmlns:a16="http://schemas.microsoft.com/office/drawing/2014/main" val="3813003686"/>
                    </a:ext>
                  </a:extLst>
                </a:gridCol>
                <a:gridCol w="4365691">
                  <a:extLst>
                    <a:ext uri="{9D8B030D-6E8A-4147-A177-3AD203B41FA5}">
                      <a16:colId xmlns:a16="http://schemas.microsoft.com/office/drawing/2014/main" val="2308022892"/>
                    </a:ext>
                  </a:extLst>
                </a:gridCol>
              </a:tblGrid>
              <a:tr h="1098625">
                <a:tc>
                  <a:txBody>
                    <a:bodyPr/>
                    <a:lstStyle/>
                    <a:p>
                      <a:pPr marL="0" lvl="0" indent="0" algn="ctr" fontAlgn="base">
                        <a:lnSpc>
                          <a:spcPct val="107000"/>
                        </a:lnSpc>
                        <a:spcAft>
                          <a:spcPts val="0"/>
                        </a:spcAft>
                        <a:buClr>
                          <a:srgbClr val="000000"/>
                        </a:buClr>
                        <a:buSzPts val="950"/>
                        <a:buFont typeface="+mj-lt"/>
                        <a:buNone/>
                        <a:tabLst>
                          <a:tab pos="91440" algn="dec"/>
                        </a:tabLst>
                      </a:pPr>
                      <a:r>
                        <a:rPr lang="uk-UA" sz="2000" b="1" u="none" strike="noStrike" spc="0" dirty="0">
                          <a:solidFill>
                            <a:srgbClr val="006600"/>
                          </a:solidFill>
                          <a:effectLst/>
                          <a:latin typeface="Times New Roman" panose="02020603050405020304" pitchFamily="18" charset="0"/>
                          <a:cs typeface="Times New Roman" panose="02020603050405020304" pitchFamily="18" charset="0"/>
                        </a:rPr>
                        <a:t>8. </a:t>
                      </a:r>
                      <a:endParaRPr lang="uk-UA" sz="16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45720" marR="114300">
                        <a:lnSpc>
                          <a:spcPct val="95000"/>
                        </a:lnSpc>
                        <a:spcAft>
                          <a:spcPts val="0"/>
                        </a:spcAft>
                      </a:pPr>
                      <a:r>
                        <a:rPr lang="uk-UA" sz="2000" b="1" spc="-40" dirty="0">
                          <a:solidFill>
                            <a:srgbClr val="006600"/>
                          </a:solidFill>
                          <a:effectLst/>
                          <a:latin typeface="Times New Roman" panose="02020603050405020304" pitchFamily="18" charset="0"/>
                          <a:cs typeface="Times New Roman" panose="02020603050405020304" pitchFamily="18" charset="0"/>
                        </a:rPr>
                        <a:t>Показ різних видів театрів: театр іграшок, </a:t>
                      </a:r>
                      <a:r>
                        <a:rPr lang="uk-UA" sz="2000" b="1" dirty="0">
                          <a:solidFill>
                            <a:srgbClr val="006600"/>
                          </a:solidFill>
                          <a:effectLst/>
                          <a:latin typeface="Times New Roman" panose="02020603050405020304" pitchFamily="18" charset="0"/>
                          <a:cs typeface="Times New Roman" panose="02020603050405020304" pitchFamily="18" charset="0"/>
                        </a:rPr>
                        <a:t>тіньовий, картонажний, байковий, </a:t>
                      </a:r>
                      <a:r>
                        <a:rPr lang="uk-UA" sz="2000" b="1" spc="-15" dirty="0">
                          <a:solidFill>
                            <a:srgbClr val="006600"/>
                          </a:solidFill>
                          <a:effectLst/>
                          <a:latin typeface="Times New Roman" panose="02020603050405020304" pitchFamily="18" charset="0"/>
                          <a:cs typeface="Times New Roman" panose="02020603050405020304" pitchFamily="18" charset="0"/>
                        </a:rPr>
                        <a:t>магнітний, ляльковий, живих тіней</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9370">
                        <a:lnSpc>
                          <a:spcPct val="107000"/>
                        </a:lnSpc>
                        <a:spcAft>
                          <a:spcPts val="0"/>
                        </a:spcAft>
                      </a:pPr>
                      <a:r>
                        <a:rPr lang="uk-UA" sz="2000" b="1" spc="-10">
                          <a:solidFill>
                            <a:srgbClr val="006600"/>
                          </a:solidFill>
                          <a:effectLst/>
                          <a:latin typeface="Times New Roman" panose="02020603050405020304" pitchFamily="18" charset="0"/>
                          <a:cs typeface="Times New Roman" panose="02020603050405020304" pitchFamily="18" charset="0"/>
                        </a:rPr>
                        <a:t>Групове, фронтальне</a:t>
                      </a:r>
                      <a:endParaRPr lang="uk-UA" sz="1600" b="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34309151"/>
                  </a:ext>
                </a:extLst>
              </a:tr>
              <a:tr h="596208">
                <a:tc>
                  <a:txBody>
                    <a:bodyPr/>
                    <a:lstStyle/>
                    <a:p>
                      <a:pPr marL="0" lvl="0" indent="0" algn="ctr" fontAlgn="base">
                        <a:lnSpc>
                          <a:spcPct val="107000"/>
                        </a:lnSpc>
                        <a:spcAft>
                          <a:spcPts val="0"/>
                        </a:spcAft>
                        <a:buClr>
                          <a:srgbClr val="000000"/>
                        </a:buClr>
                        <a:buSzPts val="950"/>
                        <a:buFont typeface="+mj-lt"/>
                        <a:buNone/>
                        <a:tabLst>
                          <a:tab pos="91440" algn="dec"/>
                        </a:tabLst>
                      </a:pPr>
                      <a:r>
                        <a:rPr lang="uk-UA" sz="2000" b="1" u="none" strike="noStrike" spc="0" dirty="0">
                          <a:solidFill>
                            <a:srgbClr val="006600"/>
                          </a:solidFill>
                          <a:effectLst/>
                          <a:latin typeface="Times New Roman" panose="02020603050405020304" pitchFamily="18" charset="0"/>
                          <a:cs typeface="Times New Roman" panose="02020603050405020304" pitchFamily="18" charset="0"/>
                        </a:rPr>
                        <a:t>9. </a:t>
                      </a:r>
                      <a:endParaRPr lang="uk-UA" sz="16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3655">
                        <a:lnSpc>
                          <a:spcPct val="107000"/>
                        </a:lnSpc>
                        <a:spcAft>
                          <a:spcPts val="0"/>
                        </a:spcAft>
                      </a:pPr>
                      <a:r>
                        <a:rPr lang="uk-UA" sz="2000" b="1" spc="-10" dirty="0">
                          <a:solidFill>
                            <a:srgbClr val="006600"/>
                          </a:solidFill>
                          <a:effectLst/>
                          <a:latin typeface="Times New Roman" panose="02020603050405020304" pitchFamily="18" charset="0"/>
                          <a:cs typeface="Times New Roman" panose="02020603050405020304" pitchFamily="18" charset="0"/>
                        </a:rPr>
                        <a:t>Перегляд мультфільмів</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9370">
                        <a:lnSpc>
                          <a:spcPct val="107000"/>
                        </a:lnSpc>
                        <a:spcAft>
                          <a:spcPts val="0"/>
                        </a:spcAft>
                      </a:pPr>
                      <a:r>
                        <a:rPr lang="uk-UA" sz="2000" b="1" spc="-10">
                          <a:solidFill>
                            <a:srgbClr val="006600"/>
                          </a:solidFill>
                          <a:effectLst/>
                          <a:latin typeface="Times New Roman" panose="02020603050405020304" pitchFamily="18" charset="0"/>
                          <a:cs typeface="Times New Roman" panose="02020603050405020304" pitchFamily="18" charset="0"/>
                        </a:rPr>
                        <a:t>Групове, фронтальне</a:t>
                      </a:r>
                      <a:endParaRPr lang="uk-UA" sz="1600" b="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77291956"/>
                  </a:ext>
                </a:extLst>
              </a:tr>
              <a:tr h="589921">
                <a:tc>
                  <a:txBody>
                    <a:bodyPr/>
                    <a:lstStyle/>
                    <a:p>
                      <a:pPr marL="0" lvl="0" indent="0" algn="ctr" fontAlgn="base">
                        <a:lnSpc>
                          <a:spcPct val="107000"/>
                        </a:lnSpc>
                        <a:spcAft>
                          <a:spcPts val="0"/>
                        </a:spcAft>
                        <a:buClr>
                          <a:srgbClr val="000000"/>
                        </a:buClr>
                        <a:buSzPts val="950"/>
                        <a:buFont typeface="+mj-lt"/>
                        <a:buNone/>
                        <a:tabLst>
                          <a:tab pos="91440" algn="dec"/>
                        </a:tabLst>
                      </a:pPr>
                      <a:r>
                        <a:rPr lang="uk-UA" sz="2000" b="1" u="none" strike="noStrike" spc="0" dirty="0">
                          <a:solidFill>
                            <a:srgbClr val="006600"/>
                          </a:solidFill>
                          <a:effectLst/>
                          <a:latin typeface="Times New Roman" panose="02020603050405020304" pitchFamily="18" charset="0"/>
                          <a:cs typeface="Times New Roman" panose="02020603050405020304" pitchFamily="18" charset="0"/>
                        </a:rPr>
                        <a:t>10. </a:t>
                      </a:r>
                      <a:endParaRPr lang="uk-UA" sz="16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3655">
                        <a:lnSpc>
                          <a:spcPct val="107000"/>
                        </a:lnSpc>
                        <a:spcAft>
                          <a:spcPts val="0"/>
                        </a:spcAft>
                      </a:pPr>
                      <a:r>
                        <a:rPr lang="uk-UA" sz="2000" b="1" spc="-10" dirty="0">
                          <a:solidFill>
                            <a:srgbClr val="006600"/>
                          </a:solidFill>
                          <a:effectLst/>
                          <a:latin typeface="Times New Roman" panose="02020603050405020304" pitchFamily="18" charset="0"/>
                          <a:cs typeface="Times New Roman" panose="02020603050405020304" pitchFamily="18" charset="0"/>
                        </a:rPr>
                        <a:t>Перегляд телепередач</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9370">
                        <a:lnSpc>
                          <a:spcPct val="107000"/>
                        </a:lnSpc>
                        <a:spcAft>
                          <a:spcPts val="0"/>
                        </a:spcAft>
                      </a:pPr>
                      <a:r>
                        <a:rPr lang="uk-UA" sz="2000" b="1" spc="-10">
                          <a:solidFill>
                            <a:srgbClr val="006600"/>
                          </a:solidFill>
                          <a:effectLst/>
                          <a:latin typeface="Times New Roman" panose="02020603050405020304" pitchFamily="18" charset="0"/>
                          <a:cs typeface="Times New Roman" panose="02020603050405020304" pitchFamily="18" charset="0"/>
                        </a:rPr>
                        <a:t>Групове, фронтальне</a:t>
                      </a:r>
                      <a:endParaRPr lang="uk-UA" sz="1600" b="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6259762"/>
                  </a:ext>
                </a:extLst>
              </a:tr>
              <a:tr h="732422">
                <a:tc>
                  <a:txBody>
                    <a:bodyPr/>
                    <a:lstStyle/>
                    <a:p>
                      <a:pPr marL="0" lvl="0" indent="0" algn="ctr" fontAlgn="base">
                        <a:lnSpc>
                          <a:spcPct val="107000"/>
                        </a:lnSpc>
                        <a:spcAft>
                          <a:spcPts val="0"/>
                        </a:spcAft>
                        <a:buClr>
                          <a:srgbClr val="000000"/>
                        </a:buClr>
                        <a:buSzPts val="950"/>
                        <a:buFont typeface="+mj-lt"/>
                        <a:buNone/>
                        <a:tabLst>
                          <a:tab pos="91440" algn="dec"/>
                        </a:tabLst>
                      </a:pPr>
                      <a:r>
                        <a:rPr lang="uk-UA" sz="2000" b="1" u="none" strike="noStrike" spc="0" dirty="0">
                          <a:solidFill>
                            <a:srgbClr val="006600"/>
                          </a:solidFill>
                          <a:effectLst/>
                          <a:latin typeface="Times New Roman" panose="02020603050405020304" pitchFamily="18" charset="0"/>
                          <a:cs typeface="Times New Roman" panose="02020603050405020304" pitchFamily="18" charset="0"/>
                        </a:rPr>
                        <a:t>11. </a:t>
                      </a:r>
                      <a:endParaRPr lang="uk-UA" sz="16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3655">
                        <a:lnSpc>
                          <a:spcPct val="107000"/>
                        </a:lnSpc>
                        <a:spcAft>
                          <a:spcPts val="0"/>
                        </a:spcAft>
                      </a:pPr>
                      <a:r>
                        <a:rPr lang="uk-UA" sz="2000" b="1" dirty="0">
                          <a:solidFill>
                            <a:srgbClr val="006600"/>
                          </a:solidFill>
                          <a:effectLst/>
                          <a:latin typeface="Times New Roman" panose="02020603050405020304" pitchFamily="18" charset="0"/>
                          <a:cs typeface="Times New Roman" panose="02020603050405020304" pitchFamily="18" charset="0"/>
                        </a:rPr>
                        <a:t>Театралізовані ігри</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 marR="205740">
                        <a:lnSpc>
                          <a:spcPct val="95000"/>
                        </a:lnSpc>
                        <a:spcAft>
                          <a:spcPts val="0"/>
                        </a:spcAft>
                      </a:pPr>
                      <a:r>
                        <a:rPr lang="uk-UA" sz="2000" b="1" spc="-40" dirty="0">
                          <a:solidFill>
                            <a:srgbClr val="006600"/>
                          </a:solidFill>
                          <a:effectLst/>
                          <a:latin typeface="Times New Roman" panose="02020603050405020304" pitchFamily="18" charset="0"/>
                          <a:cs typeface="Times New Roman" panose="02020603050405020304" pitchFamily="18" charset="0"/>
                        </a:rPr>
                        <a:t>Індивідуально-групове, </a:t>
                      </a:r>
                      <a:r>
                        <a:rPr lang="uk-UA" sz="2000" b="1" dirty="0">
                          <a:solidFill>
                            <a:srgbClr val="006600"/>
                          </a:solidFill>
                          <a:effectLst/>
                          <a:latin typeface="Times New Roman" panose="02020603050405020304" pitchFamily="18" charset="0"/>
                          <a:cs typeface="Times New Roman" panose="02020603050405020304" pitchFamily="18" charset="0"/>
                        </a:rPr>
                        <a:t>групове</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0546974"/>
                  </a:ext>
                </a:extLst>
              </a:tr>
              <a:tr h="782644">
                <a:tc>
                  <a:txBody>
                    <a:bodyPr/>
                    <a:lstStyle/>
                    <a:p>
                      <a:pPr marL="0" lvl="0" indent="0" algn="ctr" fontAlgn="base">
                        <a:lnSpc>
                          <a:spcPct val="107000"/>
                        </a:lnSpc>
                        <a:spcAft>
                          <a:spcPts val="0"/>
                        </a:spcAft>
                        <a:buClr>
                          <a:srgbClr val="000000"/>
                        </a:buClr>
                        <a:buSzPts val="950"/>
                        <a:buFont typeface="+mj-lt"/>
                        <a:buNone/>
                        <a:tabLst>
                          <a:tab pos="91440" algn="dec"/>
                        </a:tabLst>
                      </a:pPr>
                      <a:r>
                        <a:rPr lang="uk-UA" sz="2000" b="1" u="none" strike="noStrike" spc="0" dirty="0">
                          <a:solidFill>
                            <a:srgbClr val="006600"/>
                          </a:solidFill>
                          <a:effectLst/>
                          <a:latin typeface="Times New Roman" panose="02020603050405020304" pitchFamily="18" charset="0"/>
                          <a:cs typeface="Times New Roman" panose="02020603050405020304" pitchFamily="18" charset="0"/>
                        </a:rPr>
                        <a:t>12. </a:t>
                      </a:r>
                      <a:endParaRPr lang="uk-UA" sz="16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3655">
                        <a:lnSpc>
                          <a:spcPct val="107000"/>
                        </a:lnSpc>
                        <a:spcAft>
                          <a:spcPts val="0"/>
                        </a:spcAft>
                      </a:pPr>
                      <a:r>
                        <a:rPr lang="uk-UA" sz="2000" b="1" spc="-15">
                          <a:solidFill>
                            <a:srgbClr val="006600"/>
                          </a:solidFill>
                          <a:effectLst/>
                          <a:latin typeface="Times New Roman" panose="02020603050405020304" pitchFamily="18" charset="0"/>
                          <a:cs typeface="Times New Roman" panose="02020603050405020304" pitchFamily="18" charset="0"/>
                        </a:rPr>
                        <a:t>Ігри за сюжетами художніх творів</a:t>
                      </a:r>
                      <a:endParaRPr lang="uk-UA" sz="1600" b="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 marR="205740">
                        <a:lnSpc>
                          <a:spcPct val="93000"/>
                        </a:lnSpc>
                        <a:spcAft>
                          <a:spcPts val="0"/>
                        </a:spcAft>
                      </a:pPr>
                      <a:r>
                        <a:rPr lang="uk-UA" sz="2000" b="1" spc="-40" dirty="0">
                          <a:solidFill>
                            <a:srgbClr val="006600"/>
                          </a:solidFill>
                          <a:effectLst/>
                          <a:latin typeface="Times New Roman" panose="02020603050405020304" pitchFamily="18" charset="0"/>
                          <a:cs typeface="Times New Roman" panose="02020603050405020304" pitchFamily="18" charset="0"/>
                        </a:rPr>
                        <a:t>Індивідуально-групове, </a:t>
                      </a:r>
                      <a:r>
                        <a:rPr lang="uk-UA" sz="2000" b="1" dirty="0">
                          <a:solidFill>
                            <a:srgbClr val="006600"/>
                          </a:solidFill>
                          <a:effectLst/>
                          <a:latin typeface="Times New Roman" panose="02020603050405020304" pitchFamily="18" charset="0"/>
                          <a:cs typeface="Times New Roman" panose="02020603050405020304" pitchFamily="18" charset="0"/>
                        </a:rPr>
                        <a:t>групове</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06368502"/>
                  </a:ext>
                </a:extLst>
              </a:tr>
              <a:tr h="604590">
                <a:tc>
                  <a:txBody>
                    <a:bodyPr/>
                    <a:lstStyle/>
                    <a:p>
                      <a:pPr marL="0" lvl="0" indent="0" algn="ctr" fontAlgn="base">
                        <a:lnSpc>
                          <a:spcPct val="107000"/>
                        </a:lnSpc>
                        <a:spcAft>
                          <a:spcPts val="0"/>
                        </a:spcAft>
                        <a:buClr>
                          <a:srgbClr val="000000"/>
                        </a:buClr>
                        <a:buSzPts val="950"/>
                        <a:buFont typeface="+mj-lt"/>
                        <a:buNone/>
                        <a:tabLst>
                          <a:tab pos="91440" algn="dec"/>
                        </a:tabLst>
                      </a:pPr>
                      <a:r>
                        <a:rPr lang="uk-UA" sz="2000" b="1" u="none" strike="noStrike" spc="0" dirty="0">
                          <a:solidFill>
                            <a:srgbClr val="006600"/>
                          </a:solidFill>
                          <a:effectLst/>
                          <a:latin typeface="Times New Roman" panose="02020603050405020304" pitchFamily="18" charset="0"/>
                          <a:cs typeface="Times New Roman" panose="02020603050405020304" pitchFamily="18" charset="0"/>
                        </a:rPr>
                        <a:t>13. </a:t>
                      </a:r>
                      <a:endParaRPr lang="uk-UA" sz="16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3655">
                        <a:lnSpc>
                          <a:spcPct val="107000"/>
                        </a:lnSpc>
                        <a:spcAft>
                          <a:spcPts val="0"/>
                        </a:spcAft>
                      </a:pPr>
                      <a:r>
                        <a:rPr lang="uk-UA" sz="2000" b="1" spc="-10" dirty="0">
                          <a:solidFill>
                            <a:srgbClr val="006600"/>
                          </a:solidFill>
                          <a:effectLst/>
                          <a:latin typeface="Times New Roman" panose="02020603050405020304" pitchFamily="18" charset="0"/>
                          <a:cs typeface="Times New Roman" panose="02020603050405020304" pitchFamily="18" charset="0"/>
                        </a:rPr>
                        <a:t>Інсценування художніх творів</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9370">
                        <a:lnSpc>
                          <a:spcPct val="107000"/>
                        </a:lnSpc>
                        <a:spcAft>
                          <a:spcPts val="0"/>
                        </a:spcAft>
                      </a:pPr>
                      <a:r>
                        <a:rPr lang="uk-UA" sz="2000" b="1" dirty="0">
                          <a:solidFill>
                            <a:srgbClr val="006600"/>
                          </a:solidFill>
                          <a:effectLst/>
                          <a:latin typeface="Times New Roman" panose="02020603050405020304" pitchFamily="18" charset="0"/>
                          <a:cs typeface="Times New Roman" panose="02020603050405020304" pitchFamily="18" charset="0"/>
                        </a:rPr>
                        <a:t>Групове</a:t>
                      </a:r>
                      <a:endParaRPr lang="uk-UA" sz="16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2481631"/>
                  </a:ext>
                </a:extLst>
              </a:tr>
              <a:tr h="604590">
                <a:tc>
                  <a:txBody>
                    <a:bodyPr/>
                    <a:lstStyle/>
                    <a:p>
                      <a:pPr marL="0" lvl="0" indent="0" algn="ctr" fontAlgn="base">
                        <a:lnSpc>
                          <a:spcPct val="107000"/>
                        </a:lnSpc>
                        <a:spcAft>
                          <a:spcPts val="0"/>
                        </a:spcAft>
                        <a:buClr>
                          <a:srgbClr val="000000"/>
                        </a:buClr>
                        <a:buSzPts val="950"/>
                        <a:buFont typeface="+mj-lt"/>
                        <a:buNone/>
                        <a:tabLst>
                          <a:tab pos="91440" algn="dec"/>
                        </a:tabLst>
                      </a:pPr>
                      <a:r>
                        <a:rPr lang="ru-RU" sz="20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14. </a:t>
                      </a:r>
                      <a:endParaRPr lang="uk-UA" sz="2000" b="1" u="none" strike="noStrike" spc="0"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3655">
                        <a:lnSpc>
                          <a:spcPct val="107000"/>
                        </a:lnSpc>
                        <a:spcAft>
                          <a:spcPts val="0"/>
                        </a:spcAft>
                      </a:pPr>
                      <a:r>
                        <a:rPr lang="ru-RU"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Прослуховування музичних </a:t>
                      </a:r>
                      <a:r>
                        <a:rPr lang="ru-RU" sz="2000" b="1" dirty="0" err="1">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творів</a:t>
                      </a:r>
                      <a:endPar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9370">
                        <a:lnSpc>
                          <a:spcPct val="107000"/>
                        </a:lnSpc>
                        <a:spcAft>
                          <a:spcPts val="0"/>
                        </a:spcAft>
                      </a:pPr>
                      <a:r>
                        <a:rPr lang="uk-UA" sz="2000" b="1" dirty="0">
                          <a:solidFill>
                            <a:srgbClr val="006600"/>
                          </a:solidFill>
                          <a:effectLst/>
                          <a:latin typeface="Times New Roman" panose="02020603050405020304" pitchFamily="18" charset="0"/>
                          <a:ea typeface="Calibri" panose="020F0502020204030204" pitchFamily="34" charset="0"/>
                          <a:cs typeface="Times New Roman" panose="02020603050405020304" pitchFamily="18" charset="0"/>
                        </a:rPr>
                        <a:t>Фронтальне</a:t>
                      </a:r>
                    </a:p>
                  </a:txBody>
                  <a:tcPr marL="0" marR="0" marT="0" marB="0" anchor="ctr"/>
                </a:tc>
                <a:extLst>
                  <a:ext uri="{0D108BD9-81ED-4DB2-BD59-A6C34878D82A}">
                    <a16:rowId xmlns:a16="http://schemas.microsoft.com/office/drawing/2014/main" val="1089039946"/>
                  </a:ext>
                </a:extLst>
              </a:tr>
            </a:tbl>
          </a:graphicData>
        </a:graphic>
      </p:graphicFrame>
      <p:pic>
        <p:nvPicPr>
          <p:cNvPr id="3" name="Рисунок 2">
            <a:extLst>
              <a:ext uri="{FF2B5EF4-FFF2-40B4-BE49-F238E27FC236}">
                <a16:creationId xmlns:a16="http://schemas.microsoft.com/office/drawing/2014/main" id="{D58497CA-09D7-48BD-817C-611215E94CE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043416" y="1005840"/>
            <a:ext cx="2953512" cy="2423160"/>
          </a:xfrm>
          <a:prstGeom prst="rect">
            <a:avLst/>
          </a:prstGeom>
        </p:spPr>
      </p:pic>
    </p:spTree>
    <p:extLst>
      <p:ext uri="{BB962C8B-B14F-4D97-AF65-F5344CB8AC3E}">
        <p14:creationId xmlns:p14="http://schemas.microsoft.com/office/powerpoint/2010/main" val="4245739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6903720" y="1902381"/>
            <a:ext cx="3419856" cy="646331"/>
          </a:xfrm>
          <a:prstGeom prst="rect">
            <a:avLst/>
          </a:prstGeom>
        </p:spPr>
        <p:txBody>
          <a:bodyPr wrap="square">
            <a:spAutoFit/>
          </a:bodyPr>
          <a:lstStyle/>
          <a:p>
            <a:endParaRPr lang="uk-UA" dirty="0"/>
          </a:p>
          <a:p>
            <a:endParaRPr lang="uk-UA" dirty="0"/>
          </a:p>
        </p:txBody>
      </p:sp>
      <p:sp>
        <p:nvSpPr>
          <p:cNvPr id="4" name="Прямокутник 3">
            <a:extLst>
              <a:ext uri="{FF2B5EF4-FFF2-40B4-BE49-F238E27FC236}">
                <a16:creationId xmlns:a16="http://schemas.microsoft.com/office/drawing/2014/main" id="{A54298CF-54D3-43D1-9ADD-6FA0D607207F}"/>
              </a:ext>
            </a:extLst>
          </p:cNvPr>
          <p:cNvSpPr/>
          <p:nvPr/>
        </p:nvSpPr>
        <p:spPr>
          <a:xfrm>
            <a:off x="109728" y="192024"/>
            <a:ext cx="6793992" cy="5509200"/>
          </a:xfrm>
          <a:prstGeom prst="rect">
            <a:avLst/>
          </a:prstGeom>
          <a:solidFill>
            <a:schemeClr val="accent1">
              <a:lumMod val="20000"/>
              <a:lumOff val="80000"/>
            </a:schemeClr>
          </a:solidFill>
        </p:spPr>
        <p:txBody>
          <a:bodyPr wrap="square">
            <a:spAutoFit/>
          </a:bodyPr>
          <a:lstStyle/>
          <a:p>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Літературні</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твори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відіграють</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особливу</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роль у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житті</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дитини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а тому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дуже</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важливо</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щоб</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знайомство</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з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мистецтвом</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слова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відбувалось</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у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різноманітних</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формах.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Сучасна</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методика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пропонує</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багатий</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спектр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видів</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занять з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ознайомлення</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з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літературними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творами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p>
          <a:p>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Їх</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можна</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типізувати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за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різними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параметрами. </a:t>
            </a:r>
            <a:endParaRPr lang="uk-UA" sz="3200" b="1" i="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Прямокутник 5">
            <a:extLst>
              <a:ext uri="{FF2B5EF4-FFF2-40B4-BE49-F238E27FC236}">
                <a16:creationId xmlns:a16="http://schemas.microsoft.com/office/drawing/2014/main" id="{71A4DFB6-5E1A-4E43-85CA-06017C1629DB}"/>
              </a:ext>
            </a:extLst>
          </p:cNvPr>
          <p:cNvSpPr/>
          <p:nvPr/>
        </p:nvSpPr>
        <p:spPr>
          <a:xfrm>
            <a:off x="7029593" y="800191"/>
            <a:ext cx="3836307" cy="584775"/>
          </a:xfrm>
          <a:prstGeom prst="rect">
            <a:avLst/>
          </a:prstGeom>
          <a:solidFill>
            <a:schemeClr val="accent1">
              <a:lumMod val="20000"/>
              <a:lumOff val="80000"/>
            </a:schemeClr>
          </a:solidFill>
        </p:spPr>
        <p:txBody>
          <a:bodyPr wrap="none">
            <a:spAutoFit/>
          </a:bodyPr>
          <a:lstStyle/>
          <a:p>
            <a:r>
              <a:rPr lang="uk-UA" sz="3200" b="1" dirty="0">
                <a:solidFill>
                  <a:schemeClr val="accent2">
                    <a:lumMod val="75000"/>
                  </a:schemeClr>
                </a:solidFill>
                <a:latin typeface="Times New Roman" panose="02020603050405020304" pitchFamily="18" charset="0"/>
                <a:cs typeface="Times New Roman" panose="02020603050405020304" pitchFamily="18" charset="0"/>
              </a:rPr>
              <a:t>Літературні жанри:</a:t>
            </a:r>
          </a:p>
        </p:txBody>
      </p:sp>
      <p:sp>
        <p:nvSpPr>
          <p:cNvPr id="7" name="TextBox 6">
            <a:extLst>
              <a:ext uri="{FF2B5EF4-FFF2-40B4-BE49-F238E27FC236}">
                <a16:creationId xmlns:a16="http://schemas.microsoft.com/office/drawing/2014/main" id="{8C0797A4-E7D3-4359-B6C4-46B87BA4010A}"/>
              </a:ext>
            </a:extLst>
          </p:cNvPr>
          <p:cNvSpPr txBox="1"/>
          <p:nvPr/>
        </p:nvSpPr>
        <p:spPr>
          <a:xfrm>
            <a:off x="6364224" y="1368249"/>
            <a:ext cx="5718048" cy="3046988"/>
          </a:xfrm>
          <a:prstGeom prst="rect">
            <a:avLst/>
          </a:prstGeom>
          <a:solidFill>
            <a:schemeClr val="accent1">
              <a:lumMod val="20000"/>
              <a:lumOff val="80000"/>
            </a:schemeClr>
          </a:solidFill>
        </p:spPr>
        <p:txBody>
          <a:bodyPr wrap="square" rtlCol="0">
            <a:spAutoFit/>
          </a:bodyPr>
          <a:lstStyle/>
          <a:p>
            <a:pPr marL="342900" indent="-342900">
              <a:buFont typeface="Wingdings" panose="05000000000000000000" pitchFamily="2" charset="2"/>
              <a:buChar char="§"/>
            </a:pPr>
            <a:r>
              <a:rPr lang="uk-UA" sz="2400" b="1" i="1" dirty="0">
                <a:solidFill>
                  <a:schemeClr val="accent2">
                    <a:lumMod val="75000"/>
                  </a:schemeClr>
                </a:solidFill>
                <a:latin typeface="Times New Roman" panose="02020603050405020304" pitchFamily="18" charset="0"/>
                <a:cs typeface="Times New Roman" panose="02020603050405020304" pitchFamily="18" charset="0"/>
              </a:rPr>
              <a:t>Малі фольклорні форми;</a:t>
            </a:r>
          </a:p>
          <a:p>
            <a:pPr marL="342900" indent="-342900">
              <a:buFont typeface="Wingdings" panose="05000000000000000000" pitchFamily="2" charset="2"/>
              <a:buChar char="§"/>
            </a:pPr>
            <a:r>
              <a:rPr lang="uk-UA" sz="2400" b="1" i="1" dirty="0">
                <a:solidFill>
                  <a:schemeClr val="accent2">
                    <a:lumMod val="75000"/>
                  </a:schemeClr>
                </a:solidFill>
                <a:latin typeface="Times New Roman" panose="02020603050405020304" pitchFamily="18" charset="0"/>
                <a:cs typeface="Times New Roman" panose="02020603050405020304" pitchFamily="18" charset="0"/>
              </a:rPr>
              <a:t>Казки;</a:t>
            </a:r>
          </a:p>
          <a:p>
            <a:pPr marL="342900" indent="-342900">
              <a:buFont typeface="Wingdings" panose="05000000000000000000" pitchFamily="2" charset="2"/>
              <a:buChar char="§"/>
            </a:pPr>
            <a:r>
              <a:rPr lang="uk-UA" sz="2400" b="1" i="1" dirty="0">
                <a:solidFill>
                  <a:schemeClr val="accent2">
                    <a:lumMod val="75000"/>
                  </a:schemeClr>
                </a:solidFill>
                <a:latin typeface="Times New Roman" panose="02020603050405020304" pitchFamily="18" charset="0"/>
                <a:cs typeface="Times New Roman" panose="02020603050405020304" pitchFamily="18" charset="0"/>
              </a:rPr>
              <a:t>Оповідання;</a:t>
            </a:r>
          </a:p>
          <a:p>
            <a:pPr marL="342900" indent="-342900">
              <a:buFont typeface="Wingdings" panose="05000000000000000000" pitchFamily="2" charset="2"/>
              <a:buChar char="§"/>
            </a:pPr>
            <a:r>
              <a:rPr lang="uk-UA" sz="2400" b="1" i="1" dirty="0">
                <a:solidFill>
                  <a:schemeClr val="accent2">
                    <a:lumMod val="75000"/>
                  </a:schemeClr>
                </a:solidFill>
                <a:latin typeface="Times New Roman" panose="02020603050405020304" pitchFamily="18" charset="0"/>
                <a:cs typeface="Times New Roman" panose="02020603050405020304" pitchFamily="18" charset="0"/>
              </a:rPr>
              <a:t>Ознайомлення з поетичним словом;</a:t>
            </a:r>
          </a:p>
          <a:p>
            <a:pPr marL="342900" indent="-342900">
              <a:buFont typeface="Wingdings" panose="05000000000000000000" pitchFamily="2" charset="2"/>
              <a:buChar char="§"/>
            </a:pPr>
            <a:r>
              <a:rPr lang="uk-UA" sz="2400" b="1" i="1" dirty="0">
                <a:solidFill>
                  <a:schemeClr val="accent2">
                    <a:lumMod val="75000"/>
                  </a:schemeClr>
                </a:solidFill>
                <a:latin typeface="Times New Roman" panose="02020603050405020304" pitchFamily="18" charset="0"/>
                <a:cs typeface="Times New Roman" panose="02020603050405020304" pitchFamily="18" charset="0"/>
              </a:rPr>
              <a:t>Байка;</a:t>
            </a:r>
          </a:p>
          <a:p>
            <a:pPr marL="342900" indent="-342900">
              <a:buFont typeface="Wingdings" panose="05000000000000000000" pitchFamily="2" charset="2"/>
              <a:buChar char="§"/>
            </a:pPr>
            <a:r>
              <a:rPr lang="uk-UA" sz="2400" b="1" i="1" dirty="0">
                <a:solidFill>
                  <a:schemeClr val="accent2">
                    <a:lumMod val="75000"/>
                  </a:schemeClr>
                </a:solidFill>
                <a:latin typeface="Times New Roman" panose="02020603050405020304" pitchFamily="18" charset="0"/>
                <a:cs typeface="Times New Roman" panose="02020603050405020304" pitchFamily="18" charset="0"/>
              </a:rPr>
              <a:t>Заняття-образи</a:t>
            </a:r>
          </a:p>
          <a:p>
            <a:pPr marL="342900" indent="-342900">
              <a:buFont typeface="Wingdings" panose="05000000000000000000" pitchFamily="2" charset="2"/>
              <a:buChar char="§"/>
            </a:pPr>
            <a:endParaRPr lang="uk-UA" sz="2400" b="1" i="1" dirty="0">
              <a:solidFill>
                <a:schemeClr val="accent2">
                  <a:lumMod val="75000"/>
                </a:schemeClr>
              </a:solidFill>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endParaRPr lang="uk-UA" sz="24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id="{4B2DE307-5AC3-4F75-A25D-165BDD34EDC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02552" y="3780292"/>
            <a:ext cx="4295055" cy="2885684"/>
          </a:xfrm>
          <a:prstGeom prst="rect">
            <a:avLst/>
          </a:prstGeom>
        </p:spPr>
      </p:pic>
    </p:spTree>
    <p:extLst>
      <p:ext uri="{BB962C8B-B14F-4D97-AF65-F5344CB8AC3E}">
        <p14:creationId xmlns:p14="http://schemas.microsoft.com/office/powerpoint/2010/main" val="3138664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4E6DC8E4-ACBE-4EEB-9411-84F24AF21621}"/>
              </a:ext>
            </a:extLst>
          </p:cNvPr>
          <p:cNvSpPr/>
          <p:nvPr/>
        </p:nvSpPr>
        <p:spPr>
          <a:xfrm>
            <a:off x="182880" y="218116"/>
            <a:ext cx="6096000" cy="3108543"/>
          </a:xfrm>
          <a:prstGeom prst="rect">
            <a:avLst/>
          </a:prstGeom>
          <a:solidFill>
            <a:schemeClr val="accent1">
              <a:lumMod val="20000"/>
              <a:lumOff val="80000"/>
            </a:schemeClr>
          </a:solidFill>
        </p:spPr>
        <p:txBody>
          <a:bodyPr>
            <a:spAutoFit/>
          </a:bodyPr>
          <a:lstStyle/>
          <a:p>
            <a:r>
              <a:rPr lang="uk-UA" sz="2800" b="1" i="1" dirty="0">
                <a:solidFill>
                  <a:schemeClr val="accent2">
                    <a:lumMod val="75000"/>
                  </a:schemeClr>
                </a:solidFill>
                <a:latin typeface="Times New Roman" panose="02020603050405020304" pitchFamily="18" charset="0"/>
                <a:cs typeface="Times New Roman" panose="02020603050405020304" pitchFamily="18" charset="0"/>
              </a:rPr>
              <a:t>Смисл занять-образів  полягає в тому, що через застосування літературних і фольклорних творів різних жанрів дітям презентують художній образ, зосереджуючи увагу на способах вираження цього образу в різних літературних жанрах </a:t>
            </a:r>
          </a:p>
        </p:txBody>
      </p:sp>
      <p:sp>
        <p:nvSpPr>
          <p:cNvPr id="4" name="Прямокутник 3">
            <a:extLst>
              <a:ext uri="{FF2B5EF4-FFF2-40B4-BE49-F238E27FC236}">
                <a16:creationId xmlns:a16="http://schemas.microsoft.com/office/drawing/2014/main" id="{C415CDA8-2991-4C44-8AA6-B0986F5B5294}"/>
              </a:ext>
            </a:extLst>
          </p:cNvPr>
          <p:cNvSpPr/>
          <p:nvPr/>
        </p:nvSpPr>
        <p:spPr>
          <a:xfrm>
            <a:off x="5718048" y="3076535"/>
            <a:ext cx="6291072" cy="3539430"/>
          </a:xfrm>
          <a:prstGeom prst="rect">
            <a:avLst/>
          </a:prstGeom>
          <a:solidFill>
            <a:schemeClr val="accent1">
              <a:lumMod val="20000"/>
              <a:lumOff val="80000"/>
            </a:schemeClr>
          </a:solidFill>
        </p:spPr>
        <p:txBody>
          <a:bodyPr wrap="square">
            <a:spAutoFit/>
          </a:bodyPr>
          <a:lstStyle/>
          <a:p>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Стрижнем</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такого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заняття</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може</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бути образ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зими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образ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зимових</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свят,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які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по-різному</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представлені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в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ліричній</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поезії</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оповіданні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чарівній</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казці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Доповнять</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збагатять</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його</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заклички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приказки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прислів'я</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скоромовки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народні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прикмети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про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зимові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явища</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тощо</a:t>
            </a:r>
            <a:endParaRPr lang="uk-UA" sz="28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DF282B6F-9B54-47AE-A2CD-E32A212089E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6656829" y="218116"/>
            <a:ext cx="3944873" cy="2698820"/>
          </a:xfrm>
          <a:prstGeom prst="rect">
            <a:avLst/>
          </a:prstGeom>
        </p:spPr>
      </p:pic>
    </p:spTree>
    <p:extLst>
      <p:ext uri="{BB962C8B-B14F-4D97-AF65-F5344CB8AC3E}">
        <p14:creationId xmlns:p14="http://schemas.microsoft.com/office/powerpoint/2010/main" val="2374418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F352DC30-BBD2-4670-805C-A7BDED0296C9}"/>
              </a:ext>
            </a:extLst>
          </p:cNvPr>
          <p:cNvSpPr/>
          <p:nvPr/>
        </p:nvSpPr>
        <p:spPr>
          <a:xfrm>
            <a:off x="4873752" y="151180"/>
            <a:ext cx="6894576" cy="3539430"/>
          </a:xfrm>
          <a:prstGeom prst="rect">
            <a:avLst/>
          </a:prstGeom>
          <a:solidFill>
            <a:schemeClr val="accent1">
              <a:lumMod val="20000"/>
              <a:lumOff val="80000"/>
            </a:schemeClr>
          </a:solidFill>
        </p:spPr>
        <p:txBody>
          <a:bodyPr wrap="square">
            <a:spAutoFit/>
          </a:bodyPr>
          <a:lstStyle/>
          <a:p>
            <a:r>
              <a:rPr lang="ru-RU" sz="2800" b="1" dirty="0" err="1">
                <a:solidFill>
                  <a:schemeClr val="accent2">
                    <a:lumMod val="75000"/>
                  </a:schemeClr>
                </a:solidFill>
                <a:latin typeface="Times New Roman" panose="02020603050405020304" pitchFamily="18" charset="0"/>
                <a:cs typeface="Times New Roman" panose="02020603050405020304" pitchFamily="18" charset="0"/>
              </a:rPr>
              <a:t>Літературні</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заняття</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розрізняються</a:t>
            </a:r>
            <a:r>
              <a:rPr lang="ru-RU" sz="2800" b="1" dirty="0">
                <a:solidFill>
                  <a:schemeClr val="accent2">
                    <a:lumMod val="75000"/>
                  </a:schemeClr>
                </a:solidFill>
                <a:latin typeface="Times New Roman" panose="02020603050405020304" pitchFamily="18" charset="0"/>
                <a:cs typeface="Times New Roman" panose="02020603050405020304" pitchFamily="18" charset="0"/>
              </a:rPr>
              <a:t> за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основним</a:t>
            </a:r>
            <a:r>
              <a:rPr lang="ru-RU" sz="2800" b="1" dirty="0">
                <a:solidFill>
                  <a:schemeClr val="accent2">
                    <a:lumMod val="75000"/>
                  </a:schemeClr>
                </a:solidFill>
                <a:latin typeface="Times New Roman" panose="02020603050405020304" pitchFamily="18" charset="0"/>
                <a:cs typeface="Times New Roman" panose="02020603050405020304" pitchFamily="18" charset="0"/>
              </a:rPr>
              <a:t> видом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художньо-мовленнєвої</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діяльності</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який</a:t>
            </a:r>
            <a:r>
              <a:rPr lang="ru-RU" sz="2800" b="1" dirty="0">
                <a:solidFill>
                  <a:schemeClr val="accent2">
                    <a:lumMod val="75000"/>
                  </a:schemeClr>
                </a:solidFill>
                <a:latin typeface="Times New Roman" panose="02020603050405020304" pitchFamily="18" charset="0"/>
                <a:cs typeface="Times New Roman" panose="02020603050405020304" pitchFamily="18" charset="0"/>
              </a:rPr>
              <a:t> педагог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застосовує</a:t>
            </a:r>
            <a:r>
              <a:rPr lang="ru-RU" sz="2800" b="1" dirty="0">
                <a:solidFill>
                  <a:schemeClr val="accent2">
                    <a:lumMod val="75000"/>
                  </a:schemeClr>
                </a:solidFill>
                <a:latin typeface="Times New Roman" panose="02020603050405020304" pitchFamily="18" charset="0"/>
                <a:cs typeface="Times New Roman" panose="02020603050405020304" pitchFamily="18" charset="0"/>
              </a:rPr>
              <a:t> на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занятті</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p>
          <a:p>
            <a:r>
              <a:rPr lang="ru-RU" sz="2800" b="1" dirty="0">
                <a:solidFill>
                  <a:schemeClr val="accent2">
                    <a:lumMod val="75000"/>
                  </a:schemeClr>
                </a:solidFill>
                <a:latin typeface="Times New Roman" panose="02020603050405020304" pitchFamily="18" charset="0"/>
                <a:cs typeface="Times New Roman" panose="02020603050405020304" pitchFamily="18" charset="0"/>
              </a:rPr>
              <a:t>Так,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літературний</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твір</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дітям</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читають</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чи</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розповідають</a:t>
            </a:r>
            <a:r>
              <a:rPr lang="ru-RU" sz="2800" b="1" dirty="0">
                <a:solidFill>
                  <a:schemeClr val="accent2">
                    <a:lumMod val="75000"/>
                  </a:schemeClr>
                </a:solidFill>
                <a:latin typeface="Times New Roman" panose="02020603050405020304" pitchFamily="18" charset="0"/>
                <a:cs typeface="Times New Roman" panose="02020603050405020304" pitchFamily="18" charset="0"/>
              </a:rPr>
              <a:t>, і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художньо-естетичне</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сприймання</a:t>
            </a:r>
            <a:r>
              <a:rPr lang="ru-RU" sz="2800" b="1" dirty="0">
                <a:solidFill>
                  <a:schemeClr val="accent2">
                    <a:lumMod val="75000"/>
                  </a:schemeClr>
                </a:solidFill>
                <a:latin typeface="Times New Roman" panose="02020603050405020304" pitchFamily="18" charset="0"/>
                <a:cs typeface="Times New Roman" panose="02020603050405020304" pitchFamily="18" charset="0"/>
              </a:rPr>
              <a:t> тексту буде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основним</a:t>
            </a:r>
            <a:r>
              <a:rPr lang="ru-RU" sz="2800" b="1" dirty="0">
                <a:solidFill>
                  <a:schemeClr val="accent2">
                    <a:lumMod val="75000"/>
                  </a:schemeClr>
                </a:solidFill>
                <a:latin typeface="Times New Roman" panose="02020603050405020304" pitchFamily="18" charset="0"/>
                <a:cs typeface="Times New Roman" panose="02020603050405020304" pitchFamily="18" charset="0"/>
              </a:rPr>
              <a:t> видом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діяльності</a:t>
            </a:r>
            <a:r>
              <a:rPr lang="ru-RU" sz="2800" b="1" dirty="0">
                <a:solidFill>
                  <a:schemeClr val="accent2">
                    <a:lumMod val="75000"/>
                  </a:schemeClr>
                </a:solidFill>
                <a:latin typeface="Times New Roman" panose="02020603050405020304" pitchFamily="18" charset="0"/>
                <a:cs typeface="Times New Roman" panose="02020603050405020304" pitchFamily="18" charset="0"/>
              </a:rPr>
              <a:t> на такому </a:t>
            </a:r>
            <a:r>
              <a:rPr lang="ru-RU" sz="2800" b="1" dirty="0" err="1">
                <a:solidFill>
                  <a:schemeClr val="accent2">
                    <a:lumMod val="75000"/>
                  </a:schemeClr>
                </a:solidFill>
                <a:latin typeface="Times New Roman" panose="02020603050405020304" pitchFamily="18" charset="0"/>
                <a:cs typeface="Times New Roman" panose="02020603050405020304" pitchFamily="18" charset="0"/>
              </a:rPr>
              <a:t>занятті</a:t>
            </a:r>
            <a:r>
              <a:rPr lang="ru-RU" sz="2800" b="1" dirty="0">
                <a:solidFill>
                  <a:schemeClr val="accent2">
                    <a:lumMod val="75000"/>
                  </a:schemeClr>
                </a:solidFill>
                <a:latin typeface="Times New Roman" panose="02020603050405020304" pitchFamily="18" charset="0"/>
                <a:cs typeface="Times New Roman" panose="02020603050405020304" pitchFamily="18" charset="0"/>
              </a:rPr>
              <a:t>. </a:t>
            </a:r>
            <a:endParaRPr lang="uk-UA"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2CFA31BD-5D07-484C-9B7A-EEDAD77828DA}"/>
              </a:ext>
            </a:extLst>
          </p:cNvPr>
          <p:cNvSpPr/>
          <p:nvPr/>
        </p:nvSpPr>
        <p:spPr>
          <a:xfrm>
            <a:off x="365760" y="4247727"/>
            <a:ext cx="6894576" cy="2246769"/>
          </a:xfrm>
          <a:prstGeom prst="rect">
            <a:avLst/>
          </a:prstGeom>
          <a:solidFill>
            <a:schemeClr val="accent1">
              <a:lumMod val="20000"/>
              <a:lumOff val="80000"/>
            </a:schemeClr>
          </a:solidFill>
        </p:spPr>
        <p:txBody>
          <a:bodyPr wrap="square">
            <a:spAutoFit/>
          </a:bodyPr>
          <a:lstStyle/>
          <a:p>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Основним</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видом</a:t>
            </a:r>
          </a:p>
          <a:p>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художньої</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діяльності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на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інших</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заняттях</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може</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бути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художня</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комунікація</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тобто</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розмова</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вихователя</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з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дітьми</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на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основі</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прочитаного</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раніше</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2800" b="1" i="1" dirty="0" err="1">
                <a:solidFill>
                  <a:schemeClr val="accent2">
                    <a:lumMod val="75000"/>
                  </a:schemeClr>
                </a:solidFill>
                <a:latin typeface="Times New Roman" panose="02020603050405020304" pitchFamily="18" charset="0"/>
                <a:cs typeface="Times New Roman" panose="02020603050405020304" pitchFamily="18" charset="0"/>
              </a:rPr>
              <a:t>твору</a:t>
            </a:r>
            <a:r>
              <a:rPr lang="ru-RU" sz="2800" b="1" i="1" dirty="0">
                <a:solidFill>
                  <a:schemeClr val="accent2">
                    <a:lumMod val="75000"/>
                  </a:schemeClr>
                </a:solidFill>
                <a:latin typeface="Times New Roman" panose="02020603050405020304" pitchFamily="18" charset="0"/>
                <a:cs typeface="Times New Roman" panose="02020603050405020304" pitchFamily="18" charset="0"/>
              </a:rPr>
              <a:t>. </a:t>
            </a:r>
          </a:p>
        </p:txBody>
      </p:sp>
      <p:pic>
        <p:nvPicPr>
          <p:cNvPr id="6" name="Рисунок 5">
            <a:extLst>
              <a:ext uri="{FF2B5EF4-FFF2-40B4-BE49-F238E27FC236}">
                <a16:creationId xmlns:a16="http://schemas.microsoft.com/office/drawing/2014/main" id="{6278FC11-4DB2-4E78-8F11-E9D342F51A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97349" y="3917775"/>
            <a:ext cx="3621024" cy="2715768"/>
          </a:xfrm>
          <a:prstGeom prst="rect">
            <a:avLst/>
          </a:prstGeom>
        </p:spPr>
      </p:pic>
      <p:pic>
        <p:nvPicPr>
          <p:cNvPr id="7" name="Рисунок 6">
            <a:extLst>
              <a:ext uri="{FF2B5EF4-FFF2-40B4-BE49-F238E27FC236}">
                <a16:creationId xmlns:a16="http://schemas.microsoft.com/office/drawing/2014/main" id="{AF0AA0D4-0C2C-48F6-B906-5C18A0E394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3672" y="488678"/>
            <a:ext cx="4075176" cy="3287794"/>
          </a:xfrm>
          <a:prstGeom prst="rect">
            <a:avLst/>
          </a:prstGeom>
        </p:spPr>
      </p:pic>
    </p:spTree>
    <p:extLst>
      <p:ext uri="{BB962C8B-B14F-4D97-AF65-F5344CB8AC3E}">
        <p14:creationId xmlns:p14="http://schemas.microsoft.com/office/powerpoint/2010/main" val="1457079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4" name="Прямокутник 3">
            <a:extLst>
              <a:ext uri="{FF2B5EF4-FFF2-40B4-BE49-F238E27FC236}">
                <a16:creationId xmlns:a16="http://schemas.microsoft.com/office/drawing/2014/main" id="{B39013B0-C842-48D3-A4CD-E25A3ABC9387}"/>
              </a:ext>
            </a:extLst>
          </p:cNvPr>
          <p:cNvSpPr/>
          <p:nvPr/>
        </p:nvSpPr>
        <p:spPr>
          <a:xfrm>
            <a:off x="240792" y="305092"/>
            <a:ext cx="6096000" cy="2677656"/>
          </a:xfrm>
          <a:prstGeom prst="rect">
            <a:avLst/>
          </a:prstGeom>
          <a:solidFill>
            <a:schemeClr val="accent1">
              <a:lumMod val="20000"/>
              <a:lumOff val="80000"/>
            </a:schemeClr>
          </a:solidFill>
        </p:spPr>
        <p:txBody>
          <a:bodyPr>
            <a:spAutoFit/>
          </a:bodyPr>
          <a:lstStyle/>
          <a:p>
            <a:r>
              <a:rPr lang="uk-UA" sz="2800" b="1" i="1" dirty="0">
                <a:solidFill>
                  <a:srgbClr val="006600"/>
                </a:solidFill>
                <a:latin typeface="Times New Roman" panose="02020603050405020304" pitchFamily="18" charset="0"/>
                <a:cs typeface="Times New Roman" panose="02020603050405020304" pitchFamily="18" charset="0"/>
              </a:rPr>
              <a:t>Подобається дітям такий вид заняття, як літературні творчі ігри, на яких дошкільнята стають співавторами казки чи розповіді, реалізують власну словесну творчість. </a:t>
            </a:r>
          </a:p>
        </p:txBody>
      </p:sp>
      <p:sp>
        <p:nvSpPr>
          <p:cNvPr id="5" name="Прямокутник 4">
            <a:extLst>
              <a:ext uri="{FF2B5EF4-FFF2-40B4-BE49-F238E27FC236}">
                <a16:creationId xmlns:a16="http://schemas.microsoft.com/office/drawing/2014/main" id="{CE880C7B-9D2B-436F-AB25-15658E6BB7A6}"/>
              </a:ext>
            </a:extLst>
          </p:cNvPr>
          <p:cNvSpPr/>
          <p:nvPr/>
        </p:nvSpPr>
        <p:spPr>
          <a:xfrm>
            <a:off x="2953512" y="2982748"/>
            <a:ext cx="8412480" cy="3539430"/>
          </a:xfrm>
          <a:prstGeom prst="rect">
            <a:avLst/>
          </a:prstGeom>
          <a:solidFill>
            <a:schemeClr val="accent1">
              <a:lumMod val="20000"/>
              <a:lumOff val="80000"/>
            </a:schemeClr>
          </a:solidFill>
        </p:spPr>
        <p:txBody>
          <a:bodyPr wrap="square">
            <a:spAutoFit/>
          </a:bodyPr>
          <a:lstStyle/>
          <a:p>
            <a:r>
              <a:rPr lang="uk-UA" sz="2800" b="1" i="1" dirty="0">
                <a:solidFill>
                  <a:srgbClr val="006600"/>
                </a:solidFill>
                <a:latin typeface="Times New Roman" panose="02020603050405020304" pitchFamily="18" charset="0"/>
                <a:cs typeface="Times New Roman" panose="02020603050405020304" pitchFamily="18" charset="0"/>
              </a:rPr>
              <a:t>Підсумкові заняття у формі літературних вікторин мають велике значення, оскільки дають змогу систематизувати здобутий раніше літературний досвід. Дітям дуже подобаються драматизації, театралізації за змістом літературних творів, малюки охоче декламують вірші, переказують фрагменти казок чи оповідань, імпровізують. </a:t>
            </a:r>
          </a:p>
        </p:txBody>
      </p:sp>
      <p:pic>
        <p:nvPicPr>
          <p:cNvPr id="6" name="Рисунок 5">
            <a:extLst>
              <a:ext uri="{FF2B5EF4-FFF2-40B4-BE49-F238E27FC236}">
                <a16:creationId xmlns:a16="http://schemas.microsoft.com/office/drawing/2014/main" id="{6D0E6134-5378-4FFA-A946-FBD0EB591CC7}"/>
              </a:ext>
            </a:extLst>
          </p:cNvPr>
          <p:cNvPicPr>
            <a:picLocks noChangeAspect="1"/>
          </p:cNvPicPr>
          <p:nvPr/>
        </p:nvPicPr>
        <p:blipFill>
          <a:blip r:embed="rId2"/>
          <a:stretch>
            <a:fillRect/>
          </a:stretch>
        </p:blipFill>
        <p:spPr>
          <a:xfrm>
            <a:off x="6739128" y="182880"/>
            <a:ext cx="3977640" cy="2799868"/>
          </a:xfrm>
          <a:prstGeom prst="rect">
            <a:avLst/>
          </a:prstGeom>
        </p:spPr>
      </p:pic>
    </p:spTree>
    <p:extLst>
      <p:ext uri="{BB962C8B-B14F-4D97-AF65-F5344CB8AC3E}">
        <p14:creationId xmlns:p14="http://schemas.microsoft.com/office/powerpoint/2010/main" val="3968412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860F7408-572C-4640-BBAE-88A34977BD9F}"/>
              </a:ext>
            </a:extLst>
          </p:cNvPr>
          <p:cNvSpPr/>
          <p:nvPr/>
        </p:nvSpPr>
        <p:spPr>
          <a:xfrm>
            <a:off x="5763768" y="127338"/>
            <a:ext cx="6096000" cy="3416320"/>
          </a:xfrm>
          <a:prstGeom prst="rect">
            <a:avLst/>
          </a:prstGeom>
          <a:solidFill>
            <a:schemeClr val="accent1">
              <a:lumMod val="20000"/>
              <a:lumOff val="80000"/>
            </a:schemeClr>
          </a:solidFill>
        </p:spPr>
        <p:txBody>
          <a:bodyPr>
            <a:spAutoFit/>
          </a:bodyPr>
          <a:lstStyle/>
          <a:p>
            <a:r>
              <a:rPr lang="uk-UA" sz="2400" b="1" i="1" dirty="0">
                <a:solidFill>
                  <a:srgbClr val="006600"/>
                </a:solidFill>
                <a:latin typeface="Times New Roman" panose="02020603050405020304" pitchFamily="18" charset="0"/>
                <a:cs typeface="Times New Roman" panose="02020603050405020304" pitchFamily="18" charset="0"/>
              </a:rPr>
              <a:t>3начне місце в сучасній методиці ознайомлення з художньою літературою посідають заняття, побудовані на застосуванні синтезу мистецтв. Естетичні враження від сприймання, наприклад, поетичного твору в музичному супроводі дитина може відтворити на такому занятті в малюванні, аплікації або </a:t>
            </a:r>
            <a:r>
              <a:rPr lang="uk-UA" sz="2400" b="1" i="1" dirty="0" err="1">
                <a:solidFill>
                  <a:srgbClr val="006600"/>
                </a:solidFill>
                <a:latin typeface="Times New Roman" panose="02020603050405020304" pitchFamily="18" charset="0"/>
                <a:cs typeface="Times New Roman" panose="02020603050405020304" pitchFamily="18" charset="0"/>
              </a:rPr>
              <a:t>танцювально</a:t>
            </a:r>
            <a:r>
              <a:rPr lang="uk-UA" sz="2400" b="1" i="1" dirty="0">
                <a:solidFill>
                  <a:srgbClr val="006600"/>
                </a:solidFill>
                <a:latin typeface="Times New Roman" panose="02020603050405020304" pitchFamily="18" charset="0"/>
                <a:cs typeface="Times New Roman" panose="02020603050405020304" pitchFamily="18" charset="0"/>
              </a:rPr>
              <a:t>-ритмічних рухах. </a:t>
            </a:r>
          </a:p>
        </p:txBody>
      </p:sp>
      <p:sp>
        <p:nvSpPr>
          <p:cNvPr id="4" name="Прямокутник 3">
            <a:extLst>
              <a:ext uri="{FF2B5EF4-FFF2-40B4-BE49-F238E27FC236}">
                <a16:creationId xmlns:a16="http://schemas.microsoft.com/office/drawing/2014/main" id="{45B64455-FED4-4042-80F2-DB5C52833F5E}"/>
              </a:ext>
            </a:extLst>
          </p:cNvPr>
          <p:cNvSpPr/>
          <p:nvPr/>
        </p:nvSpPr>
        <p:spPr>
          <a:xfrm>
            <a:off x="140208" y="3708250"/>
            <a:ext cx="7961376" cy="3108543"/>
          </a:xfrm>
          <a:prstGeom prst="rect">
            <a:avLst/>
          </a:prstGeom>
          <a:solidFill>
            <a:schemeClr val="accent1">
              <a:lumMod val="20000"/>
              <a:lumOff val="80000"/>
            </a:schemeClr>
          </a:solidFill>
        </p:spPr>
        <p:txBody>
          <a:bodyPr wrap="square">
            <a:spAutoFit/>
          </a:bodyPr>
          <a:lstStyle/>
          <a:p>
            <a:r>
              <a:rPr lang="ru-RU" sz="2800" b="1" i="1" dirty="0">
                <a:solidFill>
                  <a:srgbClr val="006600"/>
                </a:solidFill>
                <a:latin typeface="Times New Roman" panose="02020603050405020304" pitchFamily="18" charset="0"/>
                <a:cs typeface="Times New Roman" panose="02020603050405020304" pitchFamily="18" charset="0"/>
              </a:rPr>
              <a:t>Акцент </a:t>
            </a:r>
            <a:r>
              <a:rPr lang="ru-RU" sz="2800" b="1" i="1" dirty="0" err="1">
                <a:solidFill>
                  <a:srgbClr val="006600"/>
                </a:solidFill>
                <a:latin typeface="Times New Roman" panose="02020603050405020304" pitchFamily="18" charset="0"/>
                <a:cs typeface="Times New Roman" panose="02020603050405020304" pitchFamily="18" charset="0"/>
              </a:rPr>
              <a:t>уваги</a:t>
            </a:r>
            <a:r>
              <a:rPr lang="ru-RU" sz="2800" b="1" i="1" dirty="0">
                <a:solidFill>
                  <a:srgbClr val="006600"/>
                </a:solidFill>
                <a:latin typeface="Times New Roman" panose="02020603050405020304" pitchFamily="18" charset="0"/>
                <a:cs typeface="Times New Roman" panose="02020603050405020304" pitchFamily="18" charset="0"/>
              </a:rPr>
              <a:t> педагога на видах </a:t>
            </a:r>
            <a:r>
              <a:rPr lang="ru-RU" sz="2800" b="1" i="1" dirty="0" err="1">
                <a:solidFill>
                  <a:srgbClr val="006600"/>
                </a:solidFill>
                <a:latin typeface="Times New Roman" panose="02020603050405020304" pitchFamily="18" charset="0"/>
                <a:cs typeface="Times New Roman" panose="02020603050405020304" pitchFamily="18" charset="0"/>
              </a:rPr>
              <a:t>художньо-мовленнєвої</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діяльності</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спрямовує</a:t>
            </a:r>
            <a:r>
              <a:rPr lang="ru-RU" sz="2800" b="1" i="1" dirty="0">
                <a:solidFill>
                  <a:srgbClr val="006600"/>
                </a:solidFill>
                <a:latin typeface="Times New Roman" panose="02020603050405020304" pitchFamily="18" charset="0"/>
                <a:cs typeface="Times New Roman" panose="02020603050405020304" pitchFamily="18" charset="0"/>
              </a:rPr>
              <a:t> на </a:t>
            </a:r>
            <a:r>
              <a:rPr lang="ru-RU" sz="2800" b="1" i="1" dirty="0" err="1">
                <a:solidFill>
                  <a:srgbClr val="006600"/>
                </a:solidFill>
                <a:latin typeface="Times New Roman" panose="02020603050405020304" pitchFamily="18" charset="0"/>
                <a:cs typeface="Times New Roman" panose="02020603050405020304" pitchFamily="18" charset="0"/>
              </a:rPr>
              <a:t>вдосконалення</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методичних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аспектів</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літературних</a:t>
            </a:r>
            <a:r>
              <a:rPr lang="ru-RU" sz="2800" b="1" i="1" dirty="0">
                <a:solidFill>
                  <a:srgbClr val="006600"/>
                </a:solidFill>
                <a:latin typeface="Times New Roman" panose="02020603050405020304" pitchFamily="18" charset="0"/>
                <a:cs typeface="Times New Roman" panose="02020603050405020304" pitchFamily="18" charset="0"/>
              </a:rPr>
              <a:t> занять, </a:t>
            </a:r>
            <a:r>
              <a:rPr lang="ru-RU" sz="2800" b="1" i="1" dirty="0" err="1">
                <a:solidFill>
                  <a:srgbClr val="006600"/>
                </a:solidFill>
                <a:latin typeface="Times New Roman" panose="02020603050405020304" pitchFamily="18" charset="0"/>
                <a:cs typeface="Times New Roman" panose="02020603050405020304" pitchFamily="18" charset="0"/>
              </a:rPr>
              <a:t>дає</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змогу</a:t>
            </a:r>
            <a:r>
              <a:rPr lang="ru-RU" sz="2800" b="1" i="1" dirty="0">
                <a:solidFill>
                  <a:srgbClr val="006600"/>
                </a:solidFill>
                <a:latin typeface="Times New Roman" panose="02020603050405020304" pitchFamily="18" charset="0"/>
                <a:cs typeface="Times New Roman" panose="02020603050405020304" pitchFamily="18" charset="0"/>
              </a:rPr>
              <a:t> максимально </a:t>
            </a:r>
            <a:r>
              <a:rPr lang="ru-RU" sz="2800" b="1" i="1" dirty="0" err="1">
                <a:solidFill>
                  <a:srgbClr val="006600"/>
                </a:solidFill>
                <a:latin typeface="Times New Roman" panose="02020603050405020304" pitchFamily="18" charset="0"/>
                <a:cs typeface="Times New Roman" panose="02020603050405020304" pitchFamily="18" charset="0"/>
              </a:rPr>
              <a:t>повно</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використати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інтелектуальний</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художній</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мовний</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потенціал</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літературних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творів</a:t>
            </a:r>
            <a:r>
              <a:rPr lang="ru-RU" sz="2800" b="1" i="1" dirty="0">
                <a:solidFill>
                  <a:srgbClr val="006600"/>
                </a:solidFill>
                <a:latin typeface="Times New Roman" panose="02020603050405020304" pitchFamily="18" charset="0"/>
                <a:cs typeface="Times New Roman" panose="02020603050405020304" pitchFamily="18" charset="0"/>
              </a:rPr>
              <a:t>.</a:t>
            </a:r>
            <a:endParaRPr lang="uk-UA" sz="2800" b="1" i="1" dirty="0">
              <a:solidFill>
                <a:srgbClr val="0066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9D084BF2-B868-471E-9D34-B494E212E8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8976" y="3769936"/>
            <a:ext cx="3752569" cy="2506599"/>
          </a:xfrm>
          <a:prstGeom prst="rect">
            <a:avLst/>
          </a:prstGeom>
        </p:spPr>
      </p:pic>
      <p:pic>
        <p:nvPicPr>
          <p:cNvPr id="6" name="Рисунок 5">
            <a:extLst>
              <a:ext uri="{FF2B5EF4-FFF2-40B4-BE49-F238E27FC236}">
                <a16:creationId xmlns:a16="http://schemas.microsoft.com/office/drawing/2014/main" id="{69F05F86-243E-4913-8774-8D473DEBC8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538" y="127338"/>
            <a:ext cx="4808982" cy="3580912"/>
          </a:xfrm>
          <a:prstGeom prst="rect">
            <a:avLst/>
          </a:prstGeom>
        </p:spPr>
      </p:pic>
    </p:spTree>
    <p:extLst>
      <p:ext uri="{BB962C8B-B14F-4D97-AF65-F5344CB8AC3E}">
        <p14:creationId xmlns:p14="http://schemas.microsoft.com/office/powerpoint/2010/main" val="3694951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08F53911-F5C2-4B71-8751-D1168AFD88DE}"/>
              </a:ext>
            </a:extLst>
          </p:cNvPr>
          <p:cNvSpPr/>
          <p:nvPr/>
        </p:nvSpPr>
        <p:spPr>
          <a:xfrm>
            <a:off x="158496" y="151180"/>
            <a:ext cx="6096000" cy="3970318"/>
          </a:xfrm>
          <a:prstGeom prst="rect">
            <a:avLst/>
          </a:prstGeom>
          <a:solidFill>
            <a:schemeClr val="accent1">
              <a:lumMod val="20000"/>
              <a:lumOff val="80000"/>
            </a:schemeClr>
          </a:solidFill>
        </p:spPr>
        <p:txBody>
          <a:bodyPr>
            <a:spAutoFit/>
          </a:bodyPr>
          <a:lstStyle/>
          <a:p>
            <a:r>
              <a:rPr lang="uk-UA" sz="2800" b="1" i="1" dirty="0">
                <a:solidFill>
                  <a:srgbClr val="006600"/>
                </a:solidFill>
                <a:latin typeface="Times New Roman" panose="02020603050405020304" pitchFamily="18" charset="0"/>
                <a:cs typeface="Times New Roman" panose="02020603050405020304" pitchFamily="18" charset="0"/>
              </a:rPr>
              <a:t>Сучасна методика досить </a:t>
            </a:r>
            <a:r>
              <a:rPr lang="uk-UA" sz="2800" b="1" i="1" dirty="0" err="1">
                <a:solidFill>
                  <a:srgbClr val="006600"/>
                </a:solidFill>
                <a:latin typeface="Times New Roman" panose="02020603050405020304" pitchFamily="18" charset="0"/>
                <a:cs typeface="Times New Roman" panose="02020603050405020304" pitchFamily="18" charset="0"/>
              </a:rPr>
              <a:t>гнучко</a:t>
            </a:r>
            <a:r>
              <a:rPr lang="uk-UA" sz="2800" b="1" i="1" dirty="0">
                <a:solidFill>
                  <a:srgbClr val="006600"/>
                </a:solidFill>
                <a:latin typeface="Times New Roman" panose="02020603050405020304" pitchFamily="18" charset="0"/>
                <a:cs typeface="Times New Roman" panose="02020603050405020304" pitchFamily="18" charset="0"/>
              </a:rPr>
              <a:t> підходить до організації літературних занять, на перший план ставить інтереси дітей. Саме тому потрібно враховувати та застосовувати організаційні та методичні моменти, послідовні та змістові компоненти методики проведення занять.</a:t>
            </a:r>
          </a:p>
        </p:txBody>
      </p:sp>
      <p:sp>
        <p:nvSpPr>
          <p:cNvPr id="4" name="Прямокутник 3">
            <a:extLst>
              <a:ext uri="{FF2B5EF4-FFF2-40B4-BE49-F238E27FC236}">
                <a16:creationId xmlns:a16="http://schemas.microsoft.com/office/drawing/2014/main" id="{6A67F34B-2884-4B14-8385-B48F42218E36}"/>
              </a:ext>
            </a:extLst>
          </p:cNvPr>
          <p:cNvSpPr/>
          <p:nvPr/>
        </p:nvSpPr>
        <p:spPr>
          <a:xfrm>
            <a:off x="4840224" y="4412997"/>
            <a:ext cx="6964680" cy="2062103"/>
          </a:xfrm>
          <a:prstGeom prst="rect">
            <a:avLst/>
          </a:prstGeom>
          <a:solidFill>
            <a:schemeClr val="accent2">
              <a:lumMod val="20000"/>
              <a:lumOff val="80000"/>
            </a:schemeClr>
          </a:solidFill>
        </p:spPr>
        <p:txBody>
          <a:bodyPr wrap="square">
            <a:spAutoFit/>
          </a:bodyPr>
          <a:lstStyle/>
          <a:p>
            <a:r>
              <a:rPr lang="ru-RU" sz="3200" b="1" dirty="0" err="1">
                <a:solidFill>
                  <a:srgbClr val="006600"/>
                </a:solidFill>
                <a:latin typeface="Times New Roman" panose="02020603050405020304" pitchFamily="18" charset="0"/>
                <a:cs typeface="Times New Roman" panose="02020603050405020304" pitchFamily="18" charset="0"/>
              </a:rPr>
              <a:t>Вихователь</a:t>
            </a:r>
            <a:r>
              <a:rPr lang="ru-RU" sz="3200" b="1" dirty="0">
                <a:solidFill>
                  <a:srgbClr val="006600"/>
                </a:solidFill>
                <a:latin typeface="Times New Roman" panose="02020603050405020304" pitchFamily="18" charset="0"/>
                <a:cs typeface="Times New Roman" panose="02020603050405020304" pitchFamily="18" charset="0"/>
              </a:rPr>
              <a:t> повинен </a:t>
            </a:r>
            <a:r>
              <a:rPr lang="ru-RU" sz="3200" b="1" dirty="0" err="1">
                <a:solidFill>
                  <a:srgbClr val="006600"/>
                </a:solidFill>
                <a:latin typeface="Times New Roman" panose="02020603050405020304" pitchFamily="18" charset="0"/>
                <a:cs typeface="Times New Roman" panose="02020603050405020304" pitchFamily="18" charset="0"/>
              </a:rPr>
              <a:t>дотримуватись</a:t>
            </a:r>
            <a:r>
              <a:rPr lang="ru-RU" sz="3200" b="1" dirty="0">
                <a:solidFill>
                  <a:srgbClr val="006600"/>
                </a:solidFill>
                <a:latin typeface="Times New Roman" panose="02020603050405020304" pitchFamily="18" charset="0"/>
                <a:cs typeface="Times New Roman" panose="02020603050405020304" pitchFamily="18" charset="0"/>
              </a:rPr>
              <a:t> і </a:t>
            </a:r>
            <a:r>
              <a:rPr lang="ru-RU" sz="3200" b="1" dirty="0" err="1">
                <a:solidFill>
                  <a:srgbClr val="006600"/>
                </a:solidFill>
                <a:latin typeface="Times New Roman" panose="02020603050405020304" pitchFamily="18" charset="0"/>
                <a:cs typeface="Times New Roman" panose="02020603050405020304" pitchFamily="18" charset="0"/>
              </a:rPr>
              <a:t>відповідних</a:t>
            </a:r>
            <a:r>
              <a:rPr lang="ru-RU" sz="3200" b="1" dirty="0">
                <a:solidFill>
                  <a:srgbClr val="006600"/>
                </a:solidFill>
                <a:latin typeface="Times New Roman" panose="02020603050405020304" pitchFamily="18" charset="0"/>
                <a:cs typeface="Times New Roman" panose="02020603050405020304" pitchFamily="18" charset="0"/>
              </a:rPr>
              <a:t> </a:t>
            </a:r>
            <a:r>
              <a:rPr lang="ru-RU" sz="3200" b="1" dirty="0" err="1">
                <a:solidFill>
                  <a:srgbClr val="006600"/>
                </a:solidFill>
                <a:latin typeface="Times New Roman" panose="02020603050405020304" pitchFamily="18" charset="0"/>
                <a:cs typeface="Times New Roman" panose="02020603050405020304" pitchFamily="18" charset="0"/>
              </a:rPr>
              <a:t>принципів</a:t>
            </a:r>
            <a:r>
              <a:rPr lang="ru-RU" sz="3200" b="1" dirty="0">
                <a:solidFill>
                  <a:srgbClr val="006600"/>
                </a:solidFill>
                <a:latin typeface="Times New Roman" panose="02020603050405020304" pitchFamily="18" charset="0"/>
                <a:cs typeface="Times New Roman" panose="02020603050405020304" pitchFamily="18" charset="0"/>
              </a:rPr>
              <a:t> </a:t>
            </a:r>
            <a:r>
              <a:rPr lang="ru-RU" sz="3200" b="1" dirty="0" err="1">
                <a:solidFill>
                  <a:srgbClr val="006600"/>
                </a:solidFill>
                <a:latin typeface="Times New Roman" panose="02020603050405020304" pitchFamily="18" charset="0"/>
                <a:cs typeface="Times New Roman" panose="02020603050405020304" pitchFamily="18" charset="0"/>
              </a:rPr>
              <a:t>ознайомлення</a:t>
            </a:r>
            <a:r>
              <a:rPr lang="ru-RU" sz="3200" b="1" dirty="0">
                <a:solidFill>
                  <a:srgbClr val="006600"/>
                </a:solidFill>
                <a:latin typeface="Times New Roman" panose="02020603050405020304" pitchFamily="18" charset="0"/>
                <a:cs typeface="Times New Roman" panose="02020603050405020304" pitchFamily="18" charset="0"/>
              </a:rPr>
              <a:t> </a:t>
            </a:r>
            <a:r>
              <a:rPr lang="ru-RU" sz="3200" b="1" dirty="0" err="1">
                <a:solidFill>
                  <a:srgbClr val="006600"/>
                </a:solidFill>
                <a:latin typeface="Times New Roman" panose="02020603050405020304" pitchFamily="18" charset="0"/>
                <a:cs typeface="Times New Roman" panose="02020603050405020304" pitchFamily="18" charset="0"/>
              </a:rPr>
              <a:t>дітей</a:t>
            </a:r>
            <a:r>
              <a:rPr lang="ru-RU" sz="3200" b="1" dirty="0">
                <a:solidFill>
                  <a:srgbClr val="006600"/>
                </a:solidFill>
                <a:latin typeface="Times New Roman" panose="02020603050405020304" pitchFamily="18" charset="0"/>
                <a:cs typeface="Times New Roman" panose="02020603050405020304" pitchFamily="18" charset="0"/>
              </a:rPr>
              <a:t> з </a:t>
            </a:r>
            <a:r>
              <a:rPr lang="ru-RU" sz="3200" b="1" dirty="0" err="1">
                <a:solidFill>
                  <a:srgbClr val="006600"/>
                </a:solidFill>
                <a:latin typeface="Times New Roman" panose="02020603050405020304" pitchFamily="18" charset="0"/>
                <a:cs typeface="Times New Roman" panose="02020603050405020304" pitchFamily="18" charset="0"/>
              </a:rPr>
              <a:t>художніми</a:t>
            </a:r>
            <a:r>
              <a:rPr lang="ru-RU" sz="3200" b="1" dirty="0">
                <a:solidFill>
                  <a:srgbClr val="006600"/>
                </a:solidFill>
                <a:latin typeface="Times New Roman" panose="02020603050405020304" pitchFamily="18" charset="0"/>
                <a:cs typeface="Times New Roman" panose="02020603050405020304" pitchFamily="18" charset="0"/>
              </a:rPr>
              <a:t> </a:t>
            </a:r>
            <a:r>
              <a:rPr lang="ru-RU" sz="3200" b="1" dirty="0" err="1">
                <a:solidFill>
                  <a:srgbClr val="006600"/>
                </a:solidFill>
                <a:latin typeface="Times New Roman" panose="02020603050405020304" pitchFamily="18" charset="0"/>
                <a:cs typeface="Times New Roman" panose="02020603050405020304" pitchFamily="18" charset="0"/>
              </a:rPr>
              <a:t>творами</a:t>
            </a:r>
            <a:r>
              <a:rPr lang="ru-RU" sz="3200" b="1" dirty="0">
                <a:solidFill>
                  <a:srgbClr val="006600"/>
                </a:solidFill>
                <a:latin typeface="Times New Roman" panose="02020603050405020304" pitchFamily="18" charset="0"/>
                <a:cs typeface="Times New Roman" panose="02020603050405020304" pitchFamily="18" charset="0"/>
              </a:rPr>
              <a:t>.</a:t>
            </a:r>
            <a:endParaRPr lang="uk-UA" sz="3200" b="1" dirty="0">
              <a:solidFill>
                <a:srgbClr val="0066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BD44B87B-0E41-431C-8F4E-4DDD01DF0C7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8816" y="281157"/>
            <a:ext cx="3676650" cy="4131839"/>
          </a:xfrm>
          <a:prstGeom prst="rect">
            <a:avLst/>
          </a:prstGeom>
        </p:spPr>
      </p:pic>
    </p:spTree>
    <p:extLst>
      <p:ext uri="{BB962C8B-B14F-4D97-AF65-F5344CB8AC3E}">
        <p14:creationId xmlns:p14="http://schemas.microsoft.com/office/powerpoint/2010/main" val="29777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35A8CBDB-487C-4434-8678-BBF796ECAB52}"/>
              </a:ext>
            </a:extLst>
          </p:cNvPr>
          <p:cNvSpPr/>
          <p:nvPr/>
        </p:nvSpPr>
        <p:spPr>
          <a:xfrm>
            <a:off x="457200" y="1435812"/>
            <a:ext cx="7690104" cy="4955203"/>
          </a:xfrm>
          <a:prstGeom prst="rect">
            <a:avLst/>
          </a:prstGeom>
          <a:solidFill>
            <a:schemeClr val="accent2">
              <a:lumMod val="20000"/>
              <a:lumOff val="80000"/>
            </a:schemeClr>
          </a:solidFill>
        </p:spPr>
        <p:txBody>
          <a:bodyPr wrap="square">
            <a:spAutoFit/>
          </a:bodyPr>
          <a:lstStyle/>
          <a:p>
            <a:r>
              <a:rPr lang="uk-UA" sz="3200" b="1" dirty="0">
                <a:solidFill>
                  <a:srgbClr val="C00000"/>
                </a:solidFill>
                <a:latin typeface="Times New Roman" panose="02020603050405020304" pitchFamily="18" charset="0"/>
                <a:cs typeface="Times New Roman" panose="02020603050405020304" pitchFamily="18" charset="0"/>
              </a:rPr>
              <a:t>Принцип </a:t>
            </a:r>
            <a:r>
              <a:rPr lang="uk-UA" sz="3200" b="1" dirty="0" err="1">
                <a:solidFill>
                  <a:srgbClr val="C00000"/>
                </a:solidFill>
                <a:latin typeface="Times New Roman" panose="02020603050405020304" pitchFamily="18" charset="0"/>
                <a:cs typeface="Times New Roman" panose="02020603050405020304" pitchFamily="18" charset="0"/>
              </a:rPr>
              <a:t>емоційно</a:t>
            </a:r>
            <a:r>
              <a:rPr lang="uk-UA" sz="3200" b="1" dirty="0">
                <a:solidFill>
                  <a:srgbClr val="C00000"/>
                </a:solidFill>
                <a:latin typeface="Times New Roman" panose="02020603050405020304" pitchFamily="18" charset="0"/>
                <a:cs typeface="Times New Roman" panose="02020603050405020304" pitchFamily="18" charset="0"/>
              </a:rPr>
              <a:t>-виразного читання художнього твору. </a:t>
            </a:r>
          </a:p>
          <a:p>
            <a:r>
              <a:rPr lang="uk-UA" sz="2800" b="1" i="1" dirty="0">
                <a:solidFill>
                  <a:srgbClr val="006600"/>
                </a:solidFill>
                <a:latin typeface="Times New Roman" panose="02020603050405020304" pitchFamily="18" charset="0"/>
                <a:cs typeface="Times New Roman" panose="02020603050405020304" pitchFamily="18" charset="0"/>
              </a:rPr>
              <a:t>Сутність виразного читання в його емоційній насиченості. </a:t>
            </a:r>
          </a:p>
          <a:p>
            <a:r>
              <a:rPr lang="uk-UA" sz="2800" b="1" i="1" dirty="0">
                <a:solidFill>
                  <a:srgbClr val="006600"/>
                </a:solidFill>
                <a:latin typeface="Times New Roman" panose="02020603050405020304" pitchFamily="18" charset="0"/>
                <a:cs typeface="Times New Roman" panose="02020603050405020304" pitchFamily="18" charset="0"/>
              </a:rPr>
              <a:t>Попередньо твір слід декілька разів прочитати, визначити характер інтонації, логічні паузи, логічний наголос, темп читання, тембр мовлення героїв та персонажів твору. Опанування мистецтвом художнього читання і розповідання є професійним обов'язком вихователя.</a:t>
            </a:r>
          </a:p>
        </p:txBody>
      </p:sp>
      <p:sp>
        <p:nvSpPr>
          <p:cNvPr id="5" name="Прямокутник 4">
            <a:extLst>
              <a:ext uri="{FF2B5EF4-FFF2-40B4-BE49-F238E27FC236}">
                <a16:creationId xmlns:a16="http://schemas.microsoft.com/office/drawing/2014/main" id="{8C5D22CB-34F4-4D90-AC4D-D5EDC74AB85D}"/>
              </a:ext>
            </a:extLst>
          </p:cNvPr>
          <p:cNvSpPr/>
          <p:nvPr/>
        </p:nvSpPr>
        <p:spPr>
          <a:xfrm>
            <a:off x="2052372" y="112373"/>
            <a:ext cx="7361181" cy="1323439"/>
          </a:xfrm>
          <a:prstGeom prst="rect">
            <a:avLst/>
          </a:prstGeom>
          <a:solidFill>
            <a:schemeClr val="accent1">
              <a:lumMod val="20000"/>
              <a:lumOff val="80000"/>
            </a:schemeClr>
          </a:solidFill>
        </p:spPr>
        <p:txBody>
          <a:bodyPr wrap="non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Принципи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ознайомлення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дітей</a:t>
            </a:r>
            <a:endParaRPr lang="ru-RU" sz="4000" b="1" dirty="0">
              <a:solidFill>
                <a:srgbClr val="C00000"/>
              </a:solidFill>
              <a:latin typeface="Times New Roman" panose="02020603050405020304" pitchFamily="18" charset="0"/>
              <a:cs typeface="Times New Roman" panose="02020603050405020304" pitchFamily="18" charset="0"/>
            </a:endParaRPr>
          </a:p>
          <a:p>
            <a:pPr algn="ctr"/>
            <a:r>
              <a:rPr lang="ru-RU" sz="4000" b="1" dirty="0">
                <a:solidFill>
                  <a:srgbClr val="C00000"/>
                </a:solidFill>
                <a:latin typeface="Times New Roman" panose="02020603050405020304" pitchFamily="18" charset="0"/>
                <a:cs typeface="Times New Roman" panose="02020603050405020304" pitchFamily="18" charset="0"/>
              </a:rPr>
              <a:t> з </a:t>
            </a:r>
            <a:r>
              <a:rPr lang="ru-RU" sz="4000" b="1" dirty="0" err="1">
                <a:solidFill>
                  <a:srgbClr val="C00000"/>
                </a:solidFill>
                <a:latin typeface="Times New Roman" panose="02020603050405020304" pitchFamily="18" charset="0"/>
                <a:cs typeface="Times New Roman" panose="02020603050405020304" pitchFamily="18" charset="0"/>
              </a:rPr>
              <a:t>художніми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творами</a:t>
            </a:r>
            <a:endParaRPr lang="uk-UA" sz="4000" b="1" dirty="0">
              <a:solidFill>
                <a:srgbClr val="C0000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C8A1425-86FD-40E0-A53C-35629A039D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11313" y="2228672"/>
            <a:ext cx="3605784" cy="3769792"/>
          </a:xfrm>
          <a:prstGeom prst="rect">
            <a:avLst/>
          </a:prstGeom>
        </p:spPr>
      </p:pic>
    </p:spTree>
    <p:extLst>
      <p:ext uri="{BB962C8B-B14F-4D97-AF65-F5344CB8AC3E}">
        <p14:creationId xmlns:p14="http://schemas.microsoft.com/office/powerpoint/2010/main" val="418990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7CDBA0A-6A3B-4DA8-B398-C848DC8DA891}"/>
              </a:ext>
            </a:extLst>
          </p:cNvPr>
          <p:cNvSpPr/>
          <p:nvPr/>
        </p:nvSpPr>
        <p:spPr>
          <a:xfrm>
            <a:off x="254107" y="206462"/>
            <a:ext cx="7426853" cy="2862322"/>
          </a:xfrm>
          <a:prstGeom prst="rect">
            <a:avLst/>
          </a:prstGeom>
          <a:solidFill>
            <a:schemeClr val="accent1">
              <a:lumMod val="20000"/>
              <a:lumOff val="80000"/>
            </a:schemeClr>
          </a:solidFill>
        </p:spPr>
        <p:txBody>
          <a:bodyPr wrap="square">
            <a:spAutoFit/>
          </a:bodyPr>
          <a:lstStyle/>
          <a:p>
            <a:pPr marL="457200" indent="-457200">
              <a:buFont typeface="Wingdings" panose="05000000000000000000" pitchFamily="2" charset="2"/>
              <a:buChar char="q"/>
            </a:pPr>
            <a:r>
              <a:rPr lang="uk-UA" sz="3600" b="1" i="1" dirty="0">
                <a:solidFill>
                  <a:schemeClr val="accent2">
                    <a:lumMod val="75000"/>
                  </a:schemeClr>
                </a:solidFill>
                <a:latin typeface="Times New Roman" panose="02020603050405020304" pitchFamily="18" charset="0"/>
                <a:cs typeface="Times New Roman" panose="02020603050405020304" pitchFamily="18" charset="0"/>
              </a:rPr>
              <a:t>Мовлення – головний інструмент за допомогою якого дитина встановлює контакт із довкіллям, завдяки чому відбувається її соціалізація</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 </a:t>
            </a:r>
          </a:p>
        </p:txBody>
      </p:sp>
      <p:sp>
        <p:nvSpPr>
          <p:cNvPr id="3" name="Прямокутник 2">
            <a:extLst>
              <a:ext uri="{FF2B5EF4-FFF2-40B4-BE49-F238E27FC236}">
                <a16:creationId xmlns:a16="http://schemas.microsoft.com/office/drawing/2014/main" id="{A05B4C7A-C77E-49F2-A7E5-350B91B5E22B}"/>
              </a:ext>
            </a:extLst>
          </p:cNvPr>
          <p:cNvSpPr/>
          <p:nvPr/>
        </p:nvSpPr>
        <p:spPr>
          <a:xfrm>
            <a:off x="4956048" y="3112108"/>
            <a:ext cx="6981845" cy="3539430"/>
          </a:xfrm>
          <a:prstGeom prst="rect">
            <a:avLst/>
          </a:prstGeom>
          <a:solidFill>
            <a:schemeClr val="accent6">
              <a:lumMod val="40000"/>
              <a:lumOff val="60000"/>
            </a:schemeClr>
          </a:solidFill>
        </p:spPr>
        <p:txBody>
          <a:bodyPr wrap="square">
            <a:spAutoFit/>
          </a:bodyPr>
          <a:lstStyle/>
          <a:p>
            <a:r>
              <a:rPr lang="uk-UA" sz="3200" b="1" i="1" dirty="0">
                <a:solidFill>
                  <a:schemeClr val="accent2">
                    <a:lumMod val="75000"/>
                  </a:schemeClr>
                </a:solidFill>
                <a:latin typeface="Times New Roman" panose="02020603050405020304" pitchFamily="18" charset="0"/>
                <a:cs typeface="Times New Roman" panose="02020603050405020304" pitchFamily="18" charset="0"/>
              </a:rPr>
              <a:t>У процесі різнобічного спілкування дитина пізнає цілісність і розмаїття природного, предметного і соціального світів, формує та розкриває  власний внутрішній світ, свій образ «Я», засвоює та створює культурні цінності</a:t>
            </a:r>
          </a:p>
        </p:txBody>
      </p:sp>
      <p:pic>
        <p:nvPicPr>
          <p:cNvPr id="5" name="Рисунок 4">
            <a:extLst>
              <a:ext uri="{FF2B5EF4-FFF2-40B4-BE49-F238E27FC236}">
                <a16:creationId xmlns:a16="http://schemas.microsoft.com/office/drawing/2014/main" id="{F1A67CA0-55A1-45EF-908C-AB13CC1C31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7848" y="561175"/>
            <a:ext cx="3059630" cy="2152896"/>
          </a:xfrm>
          <a:prstGeom prst="rect">
            <a:avLst/>
          </a:prstGeom>
        </p:spPr>
      </p:pic>
      <p:pic>
        <p:nvPicPr>
          <p:cNvPr id="6" name="Рисунок 5">
            <a:extLst>
              <a:ext uri="{FF2B5EF4-FFF2-40B4-BE49-F238E27FC236}">
                <a16:creationId xmlns:a16="http://schemas.microsoft.com/office/drawing/2014/main" id="{4BB59AA6-B12A-47EE-8189-3B65DB5F6BC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4360" y="3273552"/>
            <a:ext cx="3496056" cy="3127248"/>
          </a:xfrm>
          <a:prstGeom prst="rect">
            <a:avLst/>
          </a:prstGeom>
        </p:spPr>
      </p:pic>
    </p:spTree>
    <p:extLst>
      <p:ext uri="{BB962C8B-B14F-4D97-AF65-F5344CB8AC3E}">
        <p14:creationId xmlns:p14="http://schemas.microsoft.com/office/powerpoint/2010/main" val="279511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5" name="Прямокутник 4">
            <a:extLst>
              <a:ext uri="{FF2B5EF4-FFF2-40B4-BE49-F238E27FC236}">
                <a16:creationId xmlns:a16="http://schemas.microsoft.com/office/drawing/2014/main" id="{8C5D22CB-34F4-4D90-AC4D-D5EDC74AB85D}"/>
              </a:ext>
            </a:extLst>
          </p:cNvPr>
          <p:cNvSpPr/>
          <p:nvPr/>
        </p:nvSpPr>
        <p:spPr>
          <a:xfrm>
            <a:off x="2052372" y="112373"/>
            <a:ext cx="7361181" cy="1323439"/>
          </a:xfrm>
          <a:prstGeom prst="rect">
            <a:avLst/>
          </a:prstGeom>
          <a:solidFill>
            <a:schemeClr val="accent1">
              <a:lumMod val="20000"/>
              <a:lumOff val="80000"/>
            </a:schemeClr>
          </a:solidFill>
        </p:spPr>
        <p:txBody>
          <a:bodyPr wrap="non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Принципи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ознайомлення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дітей</a:t>
            </a:r>
            <a:endParaRPr lang="ru-RU" sz="4000" b="1" dirty="0">
              <a:solidFill>
                <a:srgbClr val="C00000"/>
              </a:solidFill>
              <a:latin typeface="Times New Roman" panose="02020603050405020304" pitchFamily="18" charset="0"/>
              <a:cs typeface="Times New Roman" panose="02020603050405020304" pitchFamily="18" charset="0"/>
            </a:endParaRPr>
          </a:p>
          <a:p>
            <a:pPr algn="ctr"/>
            <a:r>
              <a:rPr lang="ru-RU" sz="4000" b="1" dirty="0">
                <a:solidFill>
                  <a:srgbClr val="C00000"/>
                </a:solidFill>
                <a:latin typeface="Times New Roman" panose="02020603050405020304" pitchFamily="18" charset="0"/>
                <a:cs typeface="Times New Roman" panose="02020603050405020304" pitchFamily="18" charset="0"/>
              </a:rPr>
              <a:t> з </a:t>
            </a:r>
            <a:r>
              <a:rPr lang="ru-RU" sz="4000" b="1" dirty="0" err="1">
                <a:solidFill>
                  <a:srgbClr val="C00000"/>
                </a:solidFill>
                <a:latin typeface="Times New Roman" panose="02020603050405020304" pitchFamily="18" charset="0"/>
                <a:cs typeface="Times New Roman" panose="02020603050405020304" pitchFamily="18" charset="0"/>
              </a:rPr>
              <a:t>художніми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творами</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466EB604-8076-4566-BE55-D31F3C904BB6}"/>
              </a:ext>
            </a:extLst>
          </p:cNvPr>
          <p:cNvSpPr/>
          <p:nvPr/>
        </p:nvSpPr>
        <p:spPr>
          <a:xfrm>
            <a:off x="201168" y="1435812"/>
            <a:ext cx="8659368" cy="4832092"/>
          </a:xfrm>
          <a:prstGeom prst="rect">
            <a:avLst/>
          </a:prstGeom>
          <a:solidFill>
            <a:schemeClr val="accent2">
              <a:lumMod val="20000"/>
              <a:lumOff val="80000"/>
            </a:schemeClr>
          </a:solidFill>
        </p:spPr>
        <p:txBody>
          <a:bodyPr wrap="square">
            <a:spAutoFit/>
          </a:bodyPr>
          <a:lstStyle/>
          <a:p>
            <a:r>
              <a:rPr lang="uk-UA" sz="2800" b="1" i="1" dirty="0">
                <a:solidFill>
                  <a:srgbClr val="006600"/>
                </a:solidFill>
                <a:latin typeface="Times New Roman" panose="02020603050405020304" pitchFamily="18" charset="0"/>
                <a:cs typeface="Times New Roman" panose="02020603050405020304" pitchFamily="18" charset="0"/>
              </a:rPr>
              <a:t>Усвідомлення й розуміння дітьми змісту художнього твору. Художній твір лише тоді може впливати на дитину позитивно, коли вона його добре зрозуміла, усвідомила хід подій, ідею чи мораль твору. Тому перед читанням твору потрібно подумати, які слова та фрази будуть важкими для розуміння дітей та як їх пояснити — перед читанням, під час читання чи після читання. Визначити запитання для вступної бесіди, бесіди за змістом оповідання (пізнавального змісту), дібрати ілюстрації, що допоможуть дітям наочно уявити описані події.</a:t>
            </a:r>
          </a:p>
        </p:txBody>
      </p:sp>
      <p:pic>
        <p:nvPicPr>
          <p:cNvPr id="6" name="Рисунок 5">
            <a:extLst>
              <a:ext uri="{FF2B5EF4-FFF2-40B4-BE49-F238E27FC236}">
                <a16:creationId xmlns:a16="http://schemas.microsoft.com/office/drawing/2014/main" id="{0A410DB3-0378-4E70-AE28-EDC1A189403D}"/>
              </a:ext>
            </a:extLst>
          </p:cNvPr>
          <p:cNvPicPr>
            <a:picLocks noChangeAspect="1"/>
          </p:cNvPicPr>
          <p:nvPr/>
        </p:nvPicPr>
        <p:blipFill>
          <a:blip r:embed="rId2"/>
          <a:stretch>
            <a:fillRect/>
          </a:stretch>
        </p:blipFill>
        <p:spPr>
          <a:xfrm>
            <a:off x="8860536" y="2400438"/>
            <a:ext cx="3130296" cy="3095106"/>
          </a:xfrm>
          <a:prstGeom prst="rect">
            <a:avLst/>
          </a:prstGeom>
        </p:spPr>
      </p:pic>
    </p:spTree>
    <p:extLst>
      <p:ext uri="{BB962C8B-B14F-4D97-AF65-F5344CB8AC3E}">
        <p14:creationId xmlns:p14="http://schemas.microsoft.com/office/powerpoint/2010/main" val="14126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5" name="Прямокутник 4">
            <a:extLst>
              <a:ext uri="{FF2B5EF4-FFF2-40B4-BE49-F238E27FC236}">
                <a16:creationId xmlns:a16="http://schemas.microsoft.com/office/drawing/2014/main" id="{8C5D22CB-34F4-4D90-AC4D-D5EDC74AB85D}"/>
              </a:ext>
            </a:extLst>
          </p:cNvPr>
          <p:cNvSpPr/>
          <p:nvPr/>
        </p:nvSpPr>
        <p:spPr>
          <a:xfrm>
            <a:off x="2052372" y="112373"/>
            <a:ext cx="7361181" cy="1323439"/>
          </a:xfrm>
          <a:prstGeom prst="rect">
            <a:avLst/>
          </a:prstGeom>
          <a:solidFill>
            <a:schemeClr val="accent1">
              <a:lumMod val="20000"/>
              <a:lumOff val="80000"/>
            </a:schemeClr>
          </a:solidFill>
        </p:spPr>
        <p:txBody>
          <a:bodyPr wrap="non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Принципи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ознайомлення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дітей</a:t>
            </a:r>
            <a:endParaRPr lang="ru-RU" sz="4000" b="1" dirty="0">
              <a:solidFill>
                <a:srgbClr val="C00000"/>
              </a:solidFill>
              <a:latin typeface="Times New Roman" panose="02020603050405020304" pitchFamily="18" charset="0"/>
              <a:cs typeface="Times New Roman" panose="02020603050405020304" pitchFamily="18" charset="0"/>
            </a:endParaRPr>
          </a:p>
          <a:p>
            <a:pPr algn="ctr"/>
            <a:r>
              <a:rPr lang="ru-RU" sz="4000" b="1" dirty="0">
                <a:solidFill>
                  <a:srgbClr val="C00000"/>
                </a:solidFill>
                <a:latin typeface="Times New Roman" panose="02020603050405020304" pitchFamily="18" charset="0"/>
                <a:cs typeface="Times New Roman" panose="02020603050405020304" pitchFamily="18" charset="0"/>
              </a:rPr>
              <a:t> з </a:t>
            </a:r>
            <a:r>
              <a:rPr lang="ru-RU" sz="4000" b="1" dirty="0" err="1">
                <a:solidFill>
                  <a:srgbClr val="C00000"/>
                </a:solidFill>
                <a:latin typeface="Times New Roman" panose="02020603050405020304" pitchFamily="18" charset="0"/>
                <a:cs typeface="Times New Roman" panose="02020603050405020304" pitchFamily="18" charset="0"/>
              </a:rPr>
              <a:t>художніми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творами</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a:extLst>
              <a:ext uri="{FF2B5EF4-FFF2-40B4-BE49-F238E27FC236}">
                <a16:creationId xmlns:a16="http://schemas.microsoft.com/office/drawing/2014/main" id="{66158A88-A8CC-489D-AB09-7B9822D07874}"/>
              </a:ext>
            </a:extLst>
          </p:cNvPr>
          <p:cNvSpPr/>
          <p:nvPr/>
        </p:nvSpPr>
        <p:spPr>
          <a:xfrm>
            <a:off x="457200" y="1513207"/>
            <a:ext cx="7662672" cy="5262979"/>
          </a:xfrm>
          <a:prstGeom prst="rect">
            <a:avLst/>
          </a:prstGeom>
          <a:solidFill>
            <a:schemeClr val="accent2">
              <a:lumMod val="20000"/>
              <a:lumOff val="80000"/>
            </a:schemeClr>
          </a:solidFill>
        </p:spPr>
        <p:txBody>
          <a:bodyPr wrap="square">
            <a:spAutoFit/>
          </a:bodyPr>
          <a:lstStyle/>
          <a:p>
            <a:r>
              <a:rPr lang="ru-RU" sz="2800" b="1" i="1" dirty="0" err="1">
                <a:solidFill>
                  <a:srgbClr val="006600"/>
                </a:solidFill>
                <a:latin typeface="Times New Roman" panose="02020603050405020304" pitchFamily="18" charset="0"/>
                <a:cs typeface="Times New Roman" panose="02020603050405020304" pitchFamily="18" charset="0"/>
              </a:rPr>
              <a:t>Повторюваність</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читання</a:t>
            </a:r>
            <a:r>
              <a:rPr lang="ru-RU" sz="2800" b="1" i="1" dirty="0">
                <a:solidFill>
                  <a:srgbClr val="006600"/>
                </a:solidFill>
                <a:latin typeface="Times New Roman" panose="02020603050405020304" pitchFamily="18" charset="0"/>
                <a:cs typeface="Times New Roman" panose="02020603050405020304" pitchFamily="18" charset="0"/>
              </a:rPr>
              <a:t>. </a:t>
            </a:r>
          </a:p>
          <a:p>
            <a:r>
              <a:rPr lang="ru-RU" sz="2800" b="1" i="1" dirty="0">
                <a:solidFill>
                  <a:srgbClr val="006600"/>
                </a:solidFill>
                <a:latin typeface="Times New Roman" panose="02020603050405020304" pitchFamily="18" charset="0"/>
                <a:cs typeface="Times New Roman" panose="02020603050405020304" pitchFamily="18" charset="0"/>
              </a:rPr>
              <a:t>Невеликий за </a:t>
            </a:r>
            <a:r>
              <a:rPr lang="ru-RU" sz="2800" b="1" i="1" dirty="0" err="1">
                <a:solidFill>
                  <a:srgbClr val="006600"/>
                </a:solidFill>
                <a:latin typeface="Times New Roman" panose="02020603050405020304" pitchFamily="18" charset="0"/>
                <a:cs typeface="Times New Roman" panose="02020603050405020304" pitchFamily="18" charset="0"/>
              </a:rPr>
              <a:t>обсягом</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художній</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твір</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слід</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прочитати</a:t>
            </a:r>
            <a:r>
              <a:rPr lang="ru-RU" sz="2800" b="1" i="1" dirty="0">
                <a:solidFill>
                  <a:srgbClr val="006600"/>
                </a:solidFill>
                <a:latin typeface="Times New Roman" panose="02020603050405020304" pitchFamily="18" charset="0"/>
                <a:cs typeface="Times New Roman" panose="02020603050405020304" pitchFamily="18" charset="0"/>
              </a:rPr>
              <a:t> на </a:t>
            </a:r>
            <a:r>
              <a:rPr lang="ru-RU" sz="2800" b="1" i="1" dirty="0" err="1">
                <a:solidFill>
                  <a:srgbClr val="006600"/>
                </a:solidFill>
                <a:latin typeface="Times New Roman" panose="02020603050405020304" pitchFamily="18" charset="0"/>
                <a:cs typeface="Times New Roman" panose="02020603050405020304" pitchFamily="18" charset="0"/>
              </a:rPr>
              <a:t>занятті</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декілька</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разів</a:t>
            </a:r>
            <a:r>
              <a:rPr lang="ru-RU" sz="2800" b="1" i="1" dirty="0">
                <a:solidFill>
                  <a:srgbClr val="006600"/>
                </a:solidFill>
                <a:latin typeface="Times New Roman" panose="02020603050405020304" pitchFamily="18" charset="0"/>
                <a:cs typeface="Times New Roman" panose="02020603050405020304" pitchFamily="18" charset="0"/>
              </a:rPr>
              <a:t>. Коли </a:t>
            </a:r>
            <a:r>
              <a:rPr lang="ru-RU" sz="2800" b="1" i="1" dirty="0" err="1">
                <a:solidFill>
                  <a:srgbClr val="006600"/>
                </a:solidFill>
                <a:latin typeface="Times New Roman" panose="02020603050405020304" pitchFamily="18" charset="0"/>
                <a:cs typeface="Times New Roman" panose="02020603050405020304" pitchFamily="18" charset="0"/>
              </a:rPr>
              <a:t>твір</a:t>
            </a:r>
            <a:r>
              <a:rPr lang="ru-RU" sz="2800" b="1" i="1" dirty="0">
                <a:solidFill>
                  <a:srgbClr val="006600"/>
                </a:solidFill>
                <a:latin typeface="Times New Roman" panose="02020603050405020304" pitchFamily="18" charset="0"/>
                <a:cs typeface="Times New Roman" panose="02020603050405020304" pitchFamily="18" charset="0"/>
              </a:rPr>
              <a:t> за </a:t>
            </a:r>
            <a:r>
              <a:rPr lang="ru-RU" sz="2800" b="1" i="1" dirty="0" err="1">
                <a:solidFill>
                  <a:srgbClr val="006600"/>
                </a:solidFill>
                <a:latin typeface="Times New Roman" panose="02020603050405020304" pitchFamily="18" charset="0"/>
                <a:cs typeface="Times New Roman" panose="02020603050405020304" pitchFamily="18" charset="0"/>
              </a:rPr>
              <a:t>обсягом</a:t>
            </a:r>
            <a:r>
              <a:rPr lang="ru-RU" sz="2800" b="1" i="1" dirty="0">
                <a:solidFill>
                  <a:srgbClr val="006600"/>
                </a:solidFill>
                <a:latin typeface="Times New Roman" panose="02020603050405020304" pitchFamily="18" charset="0"/>
                <a:cs typeface="Times New Roman" panose="02020603050405020304" pitchFamily="18" charset="0"/>
              </a:rPr>
              <a:t> великий, </a:t>
            </a:r>
            <a:r>
              <a:rPr lang="ru-RU" sz="2800" b="1" i="1" dirty="0" err="1">
                <a:solidFill>
                  <a:srgbClr val="006600"/>
                </a:solidFill>
                <a:latin typeface="Times New Roman" panose="02020603050405020304" pitchFamily="18" charset="0"/>
                <a:cs typeface="Times New Roman" panose="02020603050405020304" pitchFamily="18" charset="0"/>
              </a:rPr>
              <a:t>можна</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обмежитися</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повторним</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читанням</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уривків</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найбільш</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яскравих</a:t>
            </a:r>
            <a:r>
              <a:rPr lang="ru-RU" sz="2800" b="1" i="1" dirty="0">
                <a:solidFill>
                  <a:srgbClr val="006600"/>
                </a:solidFill>
                <a:latin typeface="Times New Roman" panose="02020603050405020304" pitchFamily="18" charset="0"/>
                <a:cs typeface="Times New Roman" panose="02020603050405020304" pitchFamily="18" charset="0"/>
              </a:rPr>
              <a:t> і </a:t>
            </a:r>
            <a:r>
              <a:rPr lang="ru-RU" sz="2800" b="1" i="1" dirty="0" err="1">
                <a:solidFill>
                  <a:srgbClr val="006600"/>
                </a:solidFill>
                <a:latin typeface="Times New Roman" panose="02020603050405020304" pitchFamily="18" charset="0"/>
                <a:cs typeface="Times New Roman" panose="02020603050405020304" pitchFamily="18" charset="0"/>
              </a:rPr>
              <a:t>значущих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епізодів</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Повторне</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читання</a:t>
            </a:r>
            <a:r>
              <a:rPr lang="ru-RU" sz="2800" b="1" i="1" dirty="0">
                <a:solidFill>
                  <a:srgbClr val="006600"/>
                </a:solidFill>
                <a:latin typeface="Times New Roman" panose="02020603050405020304" pitchFamily="18" charset="0"/>
                <a:cs typeface="Times New Roman" panose="02020603050405020304" pitchFamily="18" charset="0"/>
              </a:rPr>
              <a:t> одного й того самого </a:t>
            </a:r>
            <a:r>
              <a:rPr lang="ru-RU" sz="2800" b="1" i="1" dirty="0" err="1">
                <a:solidFill>
                  <a:srgbClr val="006600"/>
                </a:solidFill>
                <a:latin typeface="Times New Roman" panose="02020603050405020304" pitchFamily="18" charset="0"/>
                <a:cs typeface="Times New Roman" panose="02020603050405020304" pitchFamily="18" charset="0"/>
              </a:rPr>
              <a:t>твору</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слід</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здійснювати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впродовж</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місяця</a:t>
            </a:r>
            <a:r>
              <a:rPr lang="ru-RU" sz="2800" b="1" i="1" dirty="0">
                <a:solidFill>
                  <a:srgbClr val="006600"/>
                </a:solidFill>
                <a:latin typeface="Times New Roman" panose="02020603050405020304" pitchFamily="18" charset="0"/>
                <a:cs typeface="Times New Roman" panose="02020603050405020304" pitchFamily="18" charset="0"/>
              </a:rPr>
              <a:t>, кварталу, року. </a:t>
            </a:r>
            <a:r>
              <a:rPr lang="ru-RU" sz="2800" b="1" i="1" dirty="0" err="1">
                <a:solidFill>
                  <a:srgbClr val="006600"/>
                </a:solidFill>
                <a:latin typeface="Times New Roman" panose="02020603050405020304" pitchFamily="18" charset="0"/>
                <a:cs typeface="Times New Roman" panose="02020603050405020304" pitchFamily="18" charset="0"/>
              </a:rPr>
              <a:t>Знайомий</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твір</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читають</a:t>
            </a:r>
            <a:r>
              <a:rPr lang="ru-RU" sz="2800" b="1" i="1" dirty="0">
                <a:solidFill>
                  <a:srgbClr val="006600"/>
                </a:solidFill>
                <a:latin typeface="Times New Roman" panose="02020603050405020304" pitchFamily="18" charset="0"/>
                <a:cs typeface="Times New Roman" panose="02020603050405020304" pitchFamily="18" charset="0"/>
              </a:rPr>
              <a:t> на </a:t>
            </a:r>
            <a:r>
              <a:rPr lang="ru-RU" sz="2800" b="1" i="1" dirty="0" err="1">
                <a:solidFill>
                  <a:srgbClr val="006600"/>
                </a:solidFill>
                <a:latin typeface="Times New Roman" panose="02020603050405020304" pitchFamily="18" charset="0"/>
                <a:cs typeface="Times New Roman" panose="02020603050405020304" pitchFamily="18" charset="0"/>
              </a:rPr>
              <a:t>інших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заняттях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наприклад</a:t>
            </a:r>
            <a:r>
              <a:rPr lang="ru-RU" sz="2800" b="1" i="1" dirty="0">
                <a:solidFill>
                  <a:srgbClr val="006600"/>
                </a:solidFill>
                <a:latin typeface="Times New Roman" panose="02020603050405020304" pitchFamily="18" charset="0"/>
                <a:cs typeface="Times New Roman" panose="02020603050405020304" pitchFamily="18" charset="0"/>
              </a:rPr>
              <a:t>, у </a:t>
            </a:r>
            <a:r>
              <a:rPr lang="ru-RU" sz="2800" b="1" i="1" dirty="0" err="1">
                <a:solidFill>
                  <a:srgbClr val="006600"/>
                </a:solidFill>
                <a:latin typeface="Times New Roman" panose="02020603050405020304" pitchFamily="18" charset="0"/>
                <a:cs typeface="Times New Roman" panose="02020603050405020304" pitchFamily="18" charset="0"/>
              </a:rPr>
              <a:t>ході</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етичної</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бесіди</a:t>
            </a:r>
            <a:r>
              <a:rPr lang="ru-RU" sz="2800" b="1" i="1" dirty="0">
                <a:solidFill>
                  <a:srgbClr val="006600"/>
                </a:solidFill>
                <a:latin typeface="Times New Roman" panose="02020603050405020304" pitchFamily="18" charset="0"/>
                <a:cs typeface="Times New Roman" panose="02020603050405020304" pitchFamily="18" charset="0"/>
              </a:rPr>
              <a:t>, на </a:t>
            </a:r>
            <a:r>
              <a:rPr lang="ru-RU" sz="2800" b="1" i="1" dirty="0" err="1">
                <a:solidFill>
                  <a:srgbClr val="006600"/>
                </a:solidFill>
                <a:latin typeface="Times New Roman" panose="02020603050405020304" pitchFamily="18" charset="0"/>
                <a:cs typeface="Times New Roman" panose="02020603050405020304" pitchFamily="18" charset="0"/>
              </a:rPr>
              <a:t>заняттях</a:t>
            </a:r>
            <a:r>
              <a:rPr lang="ru-RU" sz="2800" b="1" i="1" dirty="0">
                <a:solidFill>
                  <a:srgbClr val="006600"/>
                </a:solidFill>
                <a:latin typeface="Times New Roman" panose="02020603050405020304" pitchFamily="18" charset="0"/>
                <a:cs typeface="Times New Roman" panose="02020603050405020304" pitchFamily="18" charset="0"/>
              </a:rPr>
              <a:t> з </a:t>
            </a:r>
            <a:r>
              <a:rPr lang="ru-RU" sz="2800" b="1" i="1" dirty="0" err="1">
                <a:solidFill>
                  <a:srgbClr val="006600"/>
                </a:solidFill>
                <a:latin typeface="Times New Roman" panose="02020603050405020304" pitchFamily="18" charset="0"/>
                <a:cs typeface="Times New Roman" panose="02020603050405020304" pitchFamily="18" charset="0"/>
              </a:rPr>
              <a:t>розвитку</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мовлення</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переказування</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відомого</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твору</a:t>
            </a:r>
            <a:r>
              <a:rPr lang="ru-RU" sz="2800" b="1" i="1" dirty="0">
                <a:solidFill>
                  <a:srgbClr val="006600"/>
                </a:solidFill>
                <a:latin typeface="Times New Roman" panose="02020603050405020304" pitchFamily="18" charset="0"/>
                <a:cs typeface="Times New Roman" panose="02020603050405020304" pitchFamily="18" charset="0"/>
              </a:rPr>
              <a:t>). </a:t>
            </a:r>
            <a:endParaRPr lang="uk-UA" sz="2800" b="1" i="1" dirty="0">
              <a:solidFill>
                <a:srgbClr val="0066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2F1A82D-504E-4D62-BC7D-AB13F8102DB6}"/>
              </a:ext>
            </a:extLst>
          </p:cNvPr>
          <p:cNvPicPr>
            <a:picLocks noChangeAspect="1"/>
          </p:cNvPicPr>
          <p:nvPr/>
        </p:nvPicPr>
        <p:blipFill>
          <a:blip r:embed="rId2"/>
          <a:stretch>
            <a:fillRect/>
          </a:stretch>
        </p:blipFill>
        <p:spPr>
          <a:xfrm>
            <a:off x="8119872" y="1513207"/>
            <a:ext cx="3614928" cy="3212199"/>
          </a:xfrm>
          <a:prstGeom prst="rect">
            <a:avLst/>
          </a:prstGeom>
        </p:spPr>
      </p:pic>
    </p:spTree>
    <p:extLst>
      <p:ext uri="{BB962C8B-B14F-4D97-AF65-F5344CB8AC3E}">
        <p14:creationId xmlns:p14="http://schemas.microsoft.com/office/powerpoint/2010/main" val="444332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5" name="Прямокутник 4">
            <a:extLst>
              <a:ext uri="{FF2B5EF4-FFF2-40B4-BE49-F238E27FC236}">
                <a16:creationId xmlns:a16="http://schemas.microsoft.com/office/drawing/2014/main" id="{8C5D22CB-34F4-4D90-AC4D-D5EDC74AB85D}"/>
              </a:ext>
            </a:extLst>
          </p:cNvPr>
          <p:cNvSpPr/>
          <p:nvPr/>
        </p:nvSpPr>
        <p:spPr>
          <a:xfrm>
            <a:off x="2052372" y="112373"/>
            <a:ext cx="7361181" cy="1323439"/>
          </a:xfrm>
          <a:prstGeom prst="rect">
            <a:avLst/>
          </a:prstGeom>
          <a:solidFill>
            <a:schemeClr val="accent1">
              <a:lumMod val="20000"/>
              <a:lumOff val="80000"/>
            </a:schemeClr>
          </a:solidFill>
        </p:spPr>
        <p:txBody>
          <a:bodyPr wrap="non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Принципи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ознайомлення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дітей</a:t>
            </a:r>
            <a:endParaRPr lang="ru-RU" sz="4000" b="1" dirty="0">
              <a:solidFill>
                <a:srgbClr val="C00000"/>
              </a:solidFill>
              <a:latin typeface="Times New Roman" panose="02020603050405020304" pitchFamily="18" charset="0"/>
              <a:cs typeface="Times New Roman" panose="02020603050405020304" pitchFamily="18" charset="0"/>
            </a:endParaRPr>
          </a:p>
          <a:p>
            <a:pPr algn="ctr"/>
            <a:r>
              <a:rPr lang="ru-RU" sz="4000" b="1" dirty="0">
                <a:solidFill>
                  <a:srgbClr val="C00000"/>
                </a:solidFill>
                <a:latin typeface="Times New Roman" panose="02020603050405020304" pitchFamily="18" charset="0"/>
                <a:cs typeface="Times New Roman" panose="02020603050405020304" pitchFamily="18" charset="0"/>
              </a:rPr>
              <a:t> з </a:t>
            </a:r>
            <a:r>
              <a:rPr lang="ru-RU" sz="4000" b="1" dirty="0" err="1">
                <a:solidFill>
                  <a:srgbClr val="C00000"/>
                </a:solidFill>
                <a:latin typeface="Times New Roman" panose="02020603050405020304" pitchFamily="18" charset="0"/>
                <a:cs typeface="Times New Roman" panose="02020603050405020304" pitchFamily="18" charset="0"/>
              </a:rPr>
              <a:t>художніми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творами</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a:extLst>
              <a:ext uri="{FF2B5EF4-FFF2-40B4-BE49-F238E27FC236}">
                <a16:creationId xmlns:a16="http://schemas.microsoft.com/office/drawing/2014/main" id="{4D892EC4-76B0-41B9-B358-F286CE3E9A4B}"/>
              </a:ext>
            </a:extLst>
          </p:cNvPr>
          <p:cNvSpPr/>
          <p:nvPr/>
        </p:nvSpPr>
        <p:spPr>
          <a:xfrm>
            <a:off x="521208" y="1582341"/>
            <a:ext cx="7946136" cy="4401205"/>
          </a:xfrm>
          <a:prstGeom prst="rect">
            <a:avLst/>
          </a:prstGeom>
          <a:solidFill>
            <a:schemeClr val="accent2">
              <a:lumMod val="20000"/>
              <a:lumOff val="80000"/>
            </a:schemeClr>
          </a:solidFill>
        </p:spPr>
        <p:txBody>
          <a:bodyPr wrap="square">
            <a:spAutoFit/>
          </a:bodyPr>
          <a:lstStyle/>
          <a:p>
            <a:r>
              <a:rPr lang="uk-UA" sz="2800" b="1" i="1" dirty="0">
                <a:solidFill>
                  <a:srgbClr val="006600"/>
                </a:solidFill>
                <a:latin typeface="Times New Roman" panose="02020603050405020304" pitchFamily="18" charset="0"/>
                <a:cs typeface="Times New Roman" panose="02020603050405020304" pitchFamily="18" charset="0"/>
              </a:rPr>
              <a:t>Включення дітей в активну пізнавальну діяльність за змістом художнього твору. Реалізації цього принципу сприяють елементи драматизації та інсценізації на заняттях, ігри-драматизації, Інсценування художніх творів, розігрування сюжетів віршів, </a:t>
            </a:r>
            <a:r>
              <a:rPr lang="uk-UA" sz="2800" b="1" i="1" dirty="0" err="1">
                <a:solidFill>
                  <a:srgbClr val="006600"/>
                </a:solidFill>
                <a:latin typeface="Times New Roman" panose="02020603050405020304" pitchFamily="18" charset="0"/>
                <a:cs typeface="Times New Roman" panose="02020603050405020304" pitchFamily="18" charset="0"/>
              </a:rPr>
              <a:t>забавлянок</a:t>
            </a:r>
            <a:r>
              <a:rPr lang="uk-UA" sz="2800" b="1" i="1" dirty="0">
                <a:solidFill>
                  <a:srgbClr val="006600"/>
                </a:solidFill>
                <a:latin typeface="Times New Roman" panose="02020603050405020304" pitchFamily="18" charset="0"/>
                <a:cs typeface="Times New Roman" panose="02020603050405020304" pitchFamily="18" charset="0"/>
              </a:rPr>
              <a:t>, пісень, театралізовані та сюжетно-рольові ігри за змістом художніх творів: малювання, аплікація за мотивами прослуханих творів з наступною розповіддю за своїми малюнками-ілюстраціями.</a:t>
            </a:r>
          </a:p>
        </p:txBody>
      </p:sp>
      <p:pic>
        <p:nvPicPr>
          <p:cNvPr id="4" name="Рисунок 3">
            <a:extLst>
              <a:ext uri="{FF2B5EF4-FFF2-40B4-BE49-F238E27FC236}">
                <a16:creationId xmlns:a16="http://schemas.microsoft.com/office/drawing/2014/main" id="{EB944394-8EF3-4606-BD02-82F80BA9DBB8}"/>
              </a:ext>
            </a:extLst>
          </p:cNvPr>
          <p:cNvPicPr>
            <a:picLocks noChangeAspect="1"/>
          </p:cNvPicPr>
          <p:nvPr/>
        </p:nvPicPr>
        <p:blipFill>
          <a:blip r:embed="rId2"/>
          <a:stretch>
            <a:fillRect/>
          </a:stretch>
        </p:blipFill>
        <p:spPr>
          <a:xfrm>
            <a:off x="8355710" y="2375200"/>
            <a:ext cx="3494913" cy="2653999"/>
          </a:xfrm>
          <a:prstGeom prst="rect">
            <a:avLst/>
          </a:prstGeom>
        </p:spPr>
      </p:pic>
    </p:spTree>
    <p:extLst>
      <p:ext uri="{BB962C8B-B14F-4D97-AF65-F5344CB8AC3E}">
        <p14:creationId xmlns:p14="http://schemas.microsoft.com/office/powerpoint/2010/main" val="3614249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5" name="Прямокутник 4">
            <a:extLst>
              <a:ext uri="{FF2B5EF4-FFF2-40B4-BE49-F238E27FC236}">
                <a16:creationId xmlns:a16="http://schemas.microsoft.com/office/drawing/2014/main" id="{8C5D22CB-34F4-4D90-AC4D-D5EDC74AB85D}"/>
              </a:ext>
            </a:extLst>
          </p:cNvPr>
          <p:cNvSpPr/>
          <p:nvPr/>
        </p:nvSpPr>
        <p:spPr>
          <a:xfrm>
            <a:off x="2052372" y="112373"/>
            <a:ext cx="7361181" cy="1323439"/>
          </a:xfrm>
          <a:prstGeom prst="rect">
            <a:avLst/>
          </a:prstGeom>
          <a:solidFill>
            <a:schemeClr val="accent1">
              <a:lumMod val="20000"/>
              <a:lumOff val="80000"/>
            </a:schemeClr>
          </a:solidFill>
        </p:spPr>
        <p:txBody>
          <a:bodyPr wrap="non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Принципи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ознайомлення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дітей</a:t>
            </a:r>
            <a:endParaRPr lang="ru-RU" sz="4000" b="1" dirty="0">
              <a:solidFill>
                <a:srgbClr val="C00000"/>
              </a:solidFill>
              <a:latin typeface="Times New Roman" panose="02020603050405020304" pitchFamily="18" charset="0"/>
              <a:cs typeface="Times New Roman" panose="02020603050405020304" pitchFamily="18" charset="0"/>
            </a:endParaRPr>
          </a:p>
          <a:p>
            <a:pPr algn="ctr"/>
            <a:r>
              <a:rPr lang="ru-RU" sz="4000" b="1" dirty="0">
                <a:solidFill>
                  <a:srgbClr val="C00000"/>
                </a:solidFill>
                <a:latin typeface="Times New Roman" panose="02020603050405020304" pitchFamily="18" charset="0"/>
                <a:cs typeface="Times New Roman" panose="02020603050405020304" pitchFamily="18" charset="0"/>
              </a:rPr>
              <a:t> з </a:t>
            </a:r>
            <a:r>
              <a:rPr lang="ru-RU" sz="4000" b="1" dirty="0" err="1">
                <a:solidFill>
                  <a:srgbClr val="C00000"/>
                </a:solidFill>
                <a:latin typeface="Times New Roman" panose="02020603050405020304" pitchFamily="18" charset="0"/>
                <a:cs typeface="Times New Roman" panose="02020603050405020304" pitchFamily="18" charset="0"/>
              </a:rPr>
              <a:t>художніми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творами</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a:extLst>
              <a:ext uri="{FF2B5EF4-FFF2-40B4-BE49-F238E27FC236}">
                <a16:creationId xmlns:a16="http://schemas.microsoft.com/office/drawing/2014/main" id="{32876A38-6E3A-47D2-A377-8E19D438522B}"/>
              </a:ext>
            </a:extLst>
          </p:cNvPr>
          <p:cNvSpPr/>
          <p:nvPr/>
        </p:nvSpPr>
        <p:spPr>
          <a:xfrm>
            <a:off x="256032" y="1595021"/>
            <a:ext cx="8028432" cy="3970318"/>
          </a:xfrm>
          <a:prstGeom prst="rect">
            <a:avLst/>
          </a:prstGeom>
          <a:solidFill>
            <a:schemeClr val="accent2">
              <a:lumMod val="20000"/>
              <a:lumOff val="80000"/>
            </a:schemeClr>
          </a:solidFill>
        </p:spPr>
        <p:txBody>
          <a:bodyPr wrap="square">
            <a:spAutoFit/>
          </a:bodyPr>
          <a:lstStyle/>
          <a:p>
            <a:r>
              <a:rPr lang="uk-UA" sz="2800" b="1" i="1" dirty="0">
                <a:solidFill>
                  <a:srgbClr val="006600"/>
                </a:solidFill>
                <a:latin typeface="Times New Roman" panose="02020603050405020304" pitchFamily="18" charset="0"/>
                <a:cs typeface="Times New Roman" panose="02020603050405020304" pitchFamily="18" charset="0"/>
              </a:rPr>
              <a:t>Взаємозв'язок пізнавальних, виховних і мовленнєвих завдань. </a:t>
            </a:r>
          </a:p>
          <a:p>
            <a:r>
              <a:rPr lang="uk-UA" sz="2800" b="1" i="1" dirty="0">
                <a:solidFill>
                  <a:srgbClr val="006600"/>
                </a:solidFill>
                <a:latin typeface="Times New Roman" panose="02020603050405020304" pitchFamily="18" charset="0"/>
                <a:cs typeface="Times New Roman" panose="02020603050405020304" pitchFamily="18" charset="0"/>
              </a:rPr>
              <a:t>Кожний твір впливає па дитину з трьох сторін: інформує про щось нове, дає їй нові знання; виховує розумово, морально, естетично; збагачує, уточнює та активізує словник дитини. Отже. всі ці три завдання вихователь повинен чітко визначити у програмному змісті заняття, на якому буде прочитано твір.</a:t>
            </a:r>
          </a:p>
        </p:txBody>
      </p:sp>
      <p:pic>
        <p:nvPicPr>
          <p:cNvPr id="4" name="Рисунок 3">
            <a:extLst>
              <a:ext uri="{FF2B5EF4-FFF2-40B4-BE49-F238E27FC236}">
                <a16:creationId xmlns:a16="http://schemas.microsoft.com/office/drawing/2014/main" id="{8FBBA064-9EC2-44A6-BFE5-D8A18028E0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83880" y="2025700"/>
            <a:ext cx="3752088" cy="3108960"/>
          </a:xfrm>
          <a:prstGeom prst="rect">
            <a:avLst/>
          </a:prstGeom>
        </p:spPr>
      </p:pic>
    </p:spTree>
    <p:extLst>
      <p:ext uri="{BB962C8B-B14F-4D97-AF65-F5344CB8AC3E}">
        <p14:creationId xmlns:p14="http://schemas.microsoft.com/office/powerpoint/2010/main" val="3051314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5" name="Прямокутник 4">
            <a:extLst>
              <a:ext uri="{FF2B5EF4-FFF2-40B4-BE49-F238E27FC236}">
                <a16:creationId xmlns:a16="http://schemas.microsoft.com/office/drawing/2014/main" id="{8C5D22CB-34F4-4D90-AC4D-D5EDC74AB85D}"/>
              </a:ext>
            </a:extLst>
          </p:cNvPr>
          <p:cNvSpPr/>
          <p:nvPr/>
        </p:nvSpPr>
        <p:spPr>
          <a:xfrm>
            <a:off x="2052372" y="112373"/>
            <a:ext cx="7361181" cy="1323439"/>
          </a:xfrm>
          <a:prstGeom prst="rect">
            <a:avLst/>
          </a:prstGeom>
          <a:solidFill>
            <a:schemeClr val="accent1">
              <a:lumMod val="20000"/>
              <a:lumOff val="80000"/>
            </a:schemeClr>
          </a:solidFill>
        </p:spPr>
        <p:txBody>
          <a:bodyPr wrap="non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Принципи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ознайомлення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дітей</a:t>
            </a:r>
            <a:endParaRPr lang="ru-RU" sz="4000" b="1" dirty="0">
              <a:solidFill>
                <a:srgbClr val="C00000"/>
              </a:solidFill>
              <a:latin typeface="Times New Roman" panose="02020603050405020304" pitchFamily="18" charset="0"/>
              <a:cs typeface="Times New Roman" panose="02020603050405020304" pitchFamily="18" charset="0"/>
            </a:endParaRPr>
          </a:p>
          <a:p>
            <a:pPr algn="ctr"/>
            <a:r>
              <a:rPr lang="ru-RU" sz="4000" b="1" dirty="0">
                <a:solidFill>
                  <a:srgbClr val="C00000"/>
                </a:solidFill>
                <a:latin typeface="Times New Roman" panose="02020603050405020304" pitchFamily="18" charset="0"/>
                <a:cs typeface="Times New Roman" panose="02020603050405020304" pitchFamily="18" charset="0"/>
              </a:rPr>
              <a:t> з </a:t>
            </a:r>
            <a:r>
              <a:rPr lang="ru-RU" sz="4000" b="1" dirty="0" err="1">
                <a:solidFill>
                  <a:srgbClr val="C00000"/>
                </a:solidFill>
                <a:latin typeface="Times New Roman" panose="02020603050405020304" pitchFamily="18" charset="0"/>
                <a:cs typeface="Times New Roman" panose="02020603050405020304" pitchFamily="18" charset="0"/>
              </a:rPr>
              <a:t>художніми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творами</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a:extLst>
              <a:ext uri="{FF2B5EF4-FFF2-40B4-BE49-F238E27FC236}">
                <a16:creationId xmlns:a16="http://schemas.microsoft.com/office/drawing/2014/main" id="{813A6958-7595-4128-9FD8-DF54A7B5712C}"/>
              </a:ext>
            </a:extLst>
          </p:cNvPr>
          <p:cNvSpPr/>
          <p:nvPr/>
        </p:nvSpPr>
        <p:spPr>
          <a:xfrm>
            <a:off x="521208" y="1525013"/>
            <a:ext cx="7168896" cy="4848355"/>
          </a:xfrm>
          <a:prstGeom prst="rect">
            <a:avLst/>
          </a:prstGeom>
          <a:solidFill>
            <a:schemeClr val="accent2">
              <a:lumMod val="20000"/>
              <a:lumOff val="80000"/>
            </a:schemeClr>
          </a:solidFill>
        </p:spPr>
        <p:txBody>
          <a:bodyPr wrap="square">
            <a:spAutoFit/>
          </a:bodyPr>
          <a:lstStyle/>
          <a:p>
            <a:r>
              <a:rPr lang="ru-RU" sz="2800" b="1" i="1" dirty="0" err="1">
                <a:solidFill>
                  <a:srgbClr val="006600"/>
                </a:solidFill>
                <a:latin typeface="Times New Roman" panose="02020603050405020304" pitchFamily="18" charset="0"/>
                <a:cs typeface="Times New Roman" panose="02020603050405020304" pitchFamily="18" charset="0"/>
              </a:rPr>
              <a:t>Тематичне</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читання</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творів</a:t>
            </a:r>
            <a:r>
              <a:rPr lang="ru-RU" sz="2800" b="1" i="1" dirty="0">
                <a:solidFill>
                  <a:srgbClr val="006600"/>
                </a:solidFill>
                <a:latin typeface="Times New Roman" panose="02020603050405020304" pitchFamily="18" charset="0"/>
                <a:cs typeface="Times New Roman" panose="02020603050405020304" pitchFamily="18" charset="0"/>
              </a:rPr>
              <a:t>. </a:t>
            </a:r>
          </a:p>
          <a:p>
            <a:r>
              <a:rPr lang="ru-RU" sz="2800" b="1" i="1" dirty="0">
                <a:solidFill>
                  <a:srgbClr val="006600"/>
                </a:solidFill>
                <a:latin typeface="Times New Roman" panose="02020603050405020304" pitchFamily="18" charset="0"/>
                <a:cs typeface="Times New Roman" panose="02020603050405020304" pitchFamily="18" charset="0"/>
              </a:rPr>
              <a:t>У </a:t>
            </a:r>
            <a:r>
              <a:rPr lang="ru-RU" sz="2800" b="1" i="1" dirty="0" err="1">
                <a:solidFill>
                  <a:srgbClr val="006600"/>
                </a:solidFill>
                <a:latin typeface="Times New Roman" panose="02020603050405020304" pitchFamily="18" charset="0"/>
                <a:cs typeface="Times New Roman" panose="02020603050405020304" pitchFamily="18" charset="0"/>
              </a:rPr>
              <a:t>практиці</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роботи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дошкільних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закладів</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використовують</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читання</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творів</a:t>
            </a:r>
            <a:r>
              <a:rPr lang="ru-RU" sz="2800" b="1" i="1" dirty="0">
                <a:solidFill>
                  <a:srgbClr val="006600"/>
                </a:solidFill>
                <a:latin typeface="Times New Roman" panose="02020603050405020304" pitchFamily="18" charset="0"/>
                <a:cs typeface="Times New Roman" panose="02020603050405020304" pitchFamily="18" charset="0"/>
              </a:rPr>
              <a:t> на одну тему </a:t>
            </a:r>
            <a:r>
              <a:rPr lang="ru-RU" sz="2800" b="1" i="1" dirty="0" err="1">
                <a:solidFill>
                  <a:srgbClr val="006600"/>
                </a:solidFill>
                <a:latin typeface="Times New Roman" panose="02020603050405020304" pitchFamily="18" charset="0"/>
                <a:cs typeface="Times New Roman" panose="02020603050405020304" pitchFamily="18" charset="0"/>
              </a:rPr>
              <a:t>впродовж</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певного</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періоду</a:t>
            </a:r>
            <a:r>
              <a:rPr lang="ru-RU" sz="2800" b="1" i="1" dirty="0">
                <a:solidFill>
                  <a:srgbClr val="006600"/>
                </a:solidFill>
                <a:latin typeface="Times New Roman" panose="02020603050405020304" pitchFamily="18" charset="0"/>
                <a:cs typeface="Times New Roman" panose="02020603050405020304" pitchFamily="18" charset="0"/>
              </a:rPr>
              <a:t>: на одному </a:t>
            </a:r>
            <a:r>
              <a:rPr lang="ru-RU" sz="2800" b="1" i="1" dirty="0" err="1">
                <a:solidFill>
                  <a:srgbClr val="006600"/>
                </a:solidFill>
                <a:latin typeface="Times New Roman" panose="02020603050405020304" pitchFamily="18" charset="0"/>
                <a:cs typeface="Times New Roman" panose="02020603050405020304" pitchFamily="18" charset="0"/>
              </a:rPr>
              <a:t>занятті</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впродовж</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місяця</a:t>
            </a:r>
            <a:r>
              <a:rPr lang="ru-RU" sz="2800" b="1" i="1" dirty="0">
                <a:solidFill>
                  <a:srgbClr val="006600"/>
                </a:solidFill>
                <a:latin typeface="Times New Roman" panose="02020603050405020304" pitchFamily="18" charset="0"/>
                <a:cs typeface="Times New Roman" panose="02020603050405020304" pitchFamily="18" charset="0"/>
              </a:rPr>
              <a:t>, кварталу. </a:t>
            </a:r>
          </a:p>
          <a:p>
            <a:r>
              <a:rPr lang="ru-RU" sz="2800" b="1" i="1" dirty="0" err="1">
                <a:solidFill>
                  <a:srgbClr val="006600"/>
                </a:solidFill>
                <a:latin typeface="Times New Roman" panose="02020603050405020304" pitchFamily="18" charset="0"/>
                <a:cs typeface="Times New Roman" panose="02020603050405020304" pitchFamily="18" charset="0"/>
              </a:rPr>
              <a:t>Наприклад</a:t>
            </a:r>
            <a:r>
              <a:rPr lang="ru-RU" sz="2800" b="1" i="1" dirty="0">
                <a:solidFill>
                  <a:srgbClr val="006600"/>
                </a:solidFill>
                <a:latin typeface="Times New Roman" panose="02020603050405020304" pitchFamily="18" charset="0"/>
                <a:cs typeface="Times New Roman" panose="02020603050405020304" pitchFamily="18" charset="0"/>
              </a:rPr>
              <a:t>, до </a:t>
            </a:r>
            <a:r>
              <a:rPr lang="ru-RU" sz="2800" b="1" i="1" dirty="0" err="1">
                <a:solidFill>
                  <a:srgbClr val="006600"/>
                </a:solidFill>
                <a:latin typeface="Times New Roman" panose="02020603050405020304" pitchFamily="18" charset="0"/>
                <a:cs typeface="Times New Roman" panose="02020603050405020304" pitchFamily="18" charset="0"/>
              </a:rPr>
              <a:t>заняття</a:t>
            </a:r>
            <a:r>
              <a:rPr lang="ru-RU" sz="2800" b="1" i="1" dirty="0">
                <a:solidFill>
                  <a:srgbClr val="006600"/>
                </a:solidFill>
                <a:latin typeface="Times New Roman" panose="02020603050405020304" pitchFamily="18" charset="0"/>
                <a:cs typeface="Times New Roman" panose="02020603050405020304" pitchFamily="18" charset="0"/>
              </a:rPr>
              <a:t> з </a:t>
            </a:r>
            <a:r>
              <a:rPr lang="ru-RU" sz="2800" b="1" i="1" dirty="0" err="1">
                <a:solidFill>
                  <a:srgbClr val="006600"/>
                </a:solidFill>
                <a:latin typeface="Times New Roman" panose="02020603050405020304" pitchFamily="18" charset="0"/>
                <a:cs typeface="Times New Roman" panose="02020603050405020304" pitchFamily="18" charset="0"/>
              </a:rPr>
              <a:t>природи</a:t>
            </a:r>
            <a:r>
              <a:rPr lang="ru-RU" sz="2800" b="1" i="1" dirty="0">
                <a:solidFill>
                  <a:srgbClr val="006600"/>
                </a:solidFill>
                <a:latin typeface="Times New Roman" panose="02020603050405020304" pitchFamily="18" charset="0"/>
                <a:cs typeface="Times New Roman" panose="02020603050405020304" pitchFamily="18" charset="0"/>
              </a:rPr>
              <a:t> на тему «Весна», («Зима», «</a:t>
            </a:r>
            <a:r>
              <a:rPr lang="ru-RU" sz="2800" b="1" i="1" dirty="0" err="1">
                <a:solidFill>
                  <a:srgbClr val="006600"/>
                </a:solidFill>
                <a:latin typeface="Times New Roman" panose="02020603050405020304" pitchFamily="18" charset="0"/>
                <a:cs typeface="Times New Roman" panose="02020603050405020304" pitchFamily="18" charset="0"/>
              </a:rPr>
              <a:t>Осінь</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Літо</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можна</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дібрати</a:t>
            </a:r>
            <a:r>
              <a:rPr lang="ru-RU" sz="2800" b="1" i="1" dirty="0">
                <a:solidFill>
                  <a:srgbClr val="006600"/>
                </a:solidFill>
                <a:latin typeface="Times New Roman" panose="02020603050405020304" pitchFamily="18" charset="0"/>
                <a:cs typeface="Times New Roman" panose="02020603050405020304" pitchFamily="18" charset="0"/>
              </a:rPr>
              <a:t> два-три </a:t>
            </a:r>
            <a:r>
              <a:rPr lang="ru-RU" sz="2800" b="1" i="1" dirty="0" err="1">
                <a:solidFill>
                  <a:srgbClr val="006600"/>
                </a:solidFill>
                <a:latin typeface="Times New Roman" panose="02020603050405020304" pitchFamily="18" charset="0"/>
                <a:cs typeface="Times New Roman" panose="02020603050405020304" pitchFamily="18" charset="0"/>
              </a:rPr>
              <a:t>невеличких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оповідання</a:t>
            </a:r>
            <a:r>
              <a:rPr lang="ru-RU" sz="2800" b="1" i="1" dirty="0">
                <a:solidFill>
                  <a:srgbClr val="006600"/>
                </a:solidFill>
                <a:latin typeface="Times New Roman" panose="02020603050405020304" pitchFamily="18" charset="0"/>
                <a:cs typeface="Times New Roman" panose="02020603050405020304" pitchFamily="18" charset="0"/>
              </a:rPr>
              <a:t>, в </a:t>
            </a:r>
            <a:r>
              <a:rPr lang="ru-RU" sz="2800" b="1" i="1" dirty="0" err="1">
                <a:solidFill>
                  <a:srgbClr val="006600"/>
                </a:solidFill>
                <a:latin typeface="Times New Roman" panose="02020603050405020304" pitchFamily="18" charset="0"/>
                <a:cs typeface="Times New Roman" panose="02020603050405020304" pitchFamily="18" charset="0"/>
              </a:rPr>
              <a:t>яких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йдеться</a:t>
            </a:r>
            <a:r>
              <a:rPr lang="ru-RU" sz="2800" b="1" i="1" dirty="0">
                <a:solidFill>
                  <a:srgbClr val="006600"/>
                </a:solidFill>
                <a:latin typeface="Times New Roman" panose="02020603050405020304" pitchFamily="18" charset="0"/>
                <a:cs typeface="Times New Roman" panose="02020603050405020304" pitchFamily="18" charset="0"/>
              </a:rPr>
              <a:t> про </a:t>
            </a:r>
            <a:r>
              <a:rPr lang="ru-RU" sz="2800" b="1" i="1" dirty="0" err="1">
                <a:solidFill>
                  <a:srgbClr val="006600"/>
                </a:solidFill>
                <a:latin typeface="Times New Roman" panose="02020603050405020304" pitchFamily="18" charset="0"/>
                <a:cs typeface="Times New Roman" panose="02020603050405020304" pitchFamily="18" charset="0"/>
              </a:rPr>
              <a:t>різні</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періоди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весни</a:t>
            </a:r>
            <a:r>
              <a:rPr lang="ru-RU" sz="2800" b="1" i="1" dirty="0">
                <a:solidFill>
                  <a:srgbClr val="006600"/>
                </a:solidFill>
                <a:latin typeface="Times New Roman" panose="02020603050405020304" pitchFamily="18" charset="0"/>
                <a:cs typeface="Times New Roman" panose="02020603050405020304" pitchFamily="18" charset="0"/>
              </a:rPr>
              <a:t>. За </a:t>
            </a:r>
            <a:r>
              <a:rPr lang="ru-RU" sz="2800" b="1" i="1" dirty="0" err="1">
                <a:solidFill>
                  <a:srgbClr val="006600"/>
                </a:solidFill>
                <a:latin typeface="Times New Roman" panose="02020603050405020304" pitchFamily="18" charset="0"/>
                <a:cs typeface="Times New Roman" panose="02020603050405020304" pitchFamily="18" charset="0"/>
              </a:rPr>
              <a:t>змістом</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цих</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оповідань</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проводять</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порівняльну</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бесіду</a:t>
            </a:r>
            <a:r>
              <a:rPr lang="ru-RU" sz="2800" b="1" i="1" dirty="0">
                <a:solidFill>
                  <a:srgbClr val="006600"/>
                </a:solidFill>
                <a:latin typeface="Times New Roman" panose="02020603050405020304" pitchFamily="18" charset="0"/>
                <a:cs typeface="Times New Roman" panose="02020603050405020304" pitchFamily="18" charset="0"/>
              </a:rPr>
              <a:t>.</a:t>
            </a:r>
            <a:endParaRPr lang="uk-UA" sz="2800" b="1" i="1" dirty="0">
              <a:solidFill>
                <a:srgbClr val="0066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491F64B-F6C2-4A8F-971D-AD529948ADD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3000" y="2092212"/>
            <a:ext cx="3766184" cy="3476483"/>
          </a:xfrm>
          <a:prstGeom prst="rect">
            <a:avLst/>
          </a:prstGeom>
        </p:spPr>
      </p:pic>
    </p:spTree>
    <p:extLst>
      <p:ext uri="{BB962C8B-B14F-4D97-AF65-F5344CB8AC3E}">
        <p14:creationId xmlns:p14="http://schemas.microsoft.com/office/powerpoint/2010/main" val="907479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5" name="Прямокутник 4">
            <a:extLst>
              <a:ext uri="{FF2B5EF4-FFF2-40B4-BE49-F238E27FC236}">
                <a16:creationId xmlns:a16="http://schemas.microsoft.com/office/drawing/2014/main" id="{8C5D22CB-34F4-4D90-AC4D-D5EDC74AB85D}"/>
              </a:ext>
            </a:extLst>
          </p:cNvPr>
          <p:cNvSpPr/>
          <p:nvPr/>
        </p:nvSpPr>
        <p:spPr>
          <a:xfrm>
            <a:off x="2052372" y="112373"/>
            <a:ext cx="7361181" cy="1323439"/>
          </a:xfrm>
          <a:prstGeom prst="rect">
            <a:avLst/>
          </a:prstGeom>
          <a:solidFill>
            <a:schemeClr val="accent1">
              <a:lumMod val="20000"/>
              <a:lumOff val="80000"/>
            </a:schemeClr>
          </a:solidFill>
        </p:spPr>
        <p:txBody>
          <a:bodyPr wrap="non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Принципи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ознайомлення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дітей</a:t>
            </a:r>
            <a:endParaRPr lang="ru-RU" sz="4000" b="1" dirty="0">
              <a:solidFill>
                <a:srgbClr val="C00000"/>
              </a:solidFill>
              <a:latin typeface="Times New Roman" panose="02020603050405020304" pitchFamily="18" charset="0"/>
              <a:cs typeface="Times New Roman" panose="02020603050405020304" pitchFamily="18" charset="0"/>
            </a:endParaRPr>
          </a:p>
          <a:p>
            <a:pPr algn="ctr"/>
            <a:r>
              <a:rPr lang="ru-RU" sz="4000" b="1" dirty="0">
                <a:solidFill>
                  <a:srgbClr val="C00000"/>
                </a:solidFill>
                <a:latin typeface="Times New Roman" panose="02020603050405020304" pitchFamily="18" charset="0"/>
                <a:cs typeface="Times New Roman" panose="02020603050405020304" pitchFamily="18" charset="0"/>
              </a:rPr>
              <a:t> з </a:t>
            </a:r>
            <a:r>
              <a:rPr lang="ru-RU" sz="4000" b="1" dirty="0" err="1">
                <a:solidFill>
                  <a:srgbClr val="C00000"/>
                </a:solidFill>
                <a:latin typeface="Times New Roman" panose="02020603050405020304" pitchFamily="18" charset="0"/>
                <a:cs typeface="Times New Roman" panose="02020603050405020304" pitchFamily="18" charset="0"/>
              </a:rPr>
              <a:t>художніми</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творами</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3" name="Прямокутник 2">
            <a:extLst>
              <a:ext uri="{FF2B5EF4-FFF2-40B4-BE49-F238E27FC236}">
                <a16:creationId xmlns:a16="http://schemas.microsoft.com/office/drawing/2014/main" id="{2A3EEA24-B6BE-43E7-A375-8DF49976FDAD}"/>
              </a:ext>
            </a:extLst>
          </p:cNvPr>
          <p:cNvSpPr/>
          <p:nvPr/>
        </p:nvSpPr>
        <p:spPr>
          <a:xfrm>
            <a:off x="452433" y="1582341"/>
            <a:ext cx="8961120" cy="4832092"/>
          </a:xfrm>
          <a:prstGeom prst="rect">
            <a:avLst/>
          </a:prstGeom>
          <a:solidFill>
            <a:schemeClr val="accent2">
              <a:lumMod val="20000"/>
              <a:lumOff val="80000"/>
            </a:schemeClr>
          </a:solidFill>
        </p:spPr>
        <p:txBody>
          <a:bodyPr wrap="square">
            <a:spAutoFit/>
          </a:bodyPr>
          <a:lstStyle/>
          <a:p>
            <a:r>
              <a:rPr lang="uk-UA" sz="2800" b="1" i="1" dirty="0">
                <a:solidFill>
                  <a:srgbClr val="006600"/>
                </a:solidFill>
                <a:latin typeface="Times New Roman" panose="02020603050405020304" pitchFamily="18" charset="0"/>
                <a:cs typeface="Times New Roman" panose="02020603050405020304" pitchFamily="18" charset="0"/>
              </a:rPr>
              <a:t>Оцінювання дітьми змісту художнього твору. Розуміння, усвідомлення тексту викликає в дитини емоційні переживання, співчуття, що є основою для формування адекватних оцінних суджень, моральних та етичних оцінок. Отже, врахування особливостей сприймання дітьми художніх творів, їх функціональної і змістової спрямованості, принципів відбору художніх творів та ознайомлення з ними дітей допоможе об'єктивно підійти до формування мінімальних і водночас достатніх знань, умінь і навичок в сфері художньо-мовленнєвої діяльності </a:t>
            </a:r>
          </a:p>
        </p:txBody>
      </p:sp>
      <p:pic>
        <p:nvPicPr>
          <p:cNvPr id="4" name="Рисунок 3">
            <a:extLst>
              <a:ext uri="{FF2B5EF4-FFF2-40B4-BE49-F238E27FC236}">
                <a16:creationId xmlns:a16="http://schemas.microsoft.com/office/drawing/2014/main" id="{C500D767-F5B9-44C4-BB4B-D0FA71FBEA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0" y="992457"/>
            <a:ext cx="2865120" cy="3213783"/>
          </a:xfrm>
          <a:prstGeom prst="rect">
            <a:avLst/>
          </a:prstGeom>
        </p:spPr>
      </p:pic>
    </p:spTree>
    <p:extLst>
      <p:ext uri="{BB962C8B-B14F-4D97-AF65-F5344CB8AC3E}">
        <p14:creationId xmlns:p14="http://schemas.microsoft.com/office/powerpoint/2010/main" val="1190230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FAB1FF42-65CA-4C66-A6FC-AD2FBCA9C733}"/>
              </a:ext>
            </a:extLst>
          </p:cNvPr>
          <p:cNvSpPr/>
          <p:nvPr/>
        </p:nvSpPr>
        <p:spPr>
          <a:xfrm>
            <a:off x="283464" y="115747"/>
            <a:ext cx="11164824" cy="1323439"/>
          </a:xfrm>
          <a:prstGeom prst="rect">
            <a:avLst/>
          </a:prstGeom>
          <a:solidFill>
            <a:schemeClr val="accent1">
              <a:lumMod val="20000"/>
              <a:lumOff val="80000"/>
            </a:schemeClr>
          </a:solidFill>
        </p:spPr>
        <p:txBody>
          <a:bodyPr wrap="squar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Завдання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формування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художньо-мовленнєвої</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компетенції</a:t>
            </a:r>
            <a:r>
              <a:rPr lang="ru-RU" sz="4000" b="1" dirty="0">
                <a:solidFill>
                  <a:srgbClr val="C00000"/>
                </a:solidFill>
                <a:latin typeface="Times New Roman" panose="02020603050405020304" pitchFamily="18" charset="0"/>
                <a:cs typeface="Times New Roman" panose="02020603050405020304" pitchFamily="18" charset="0"/>
              </a:rPr>
              <a:t> у </a:t>
            </a:r>
            <a:r>
              <a:rPr lang="ru-RU" sz="4000" b="1" dirty="0" err="1">
                <a:solidFill>
                  <a:srgbClr val="C00000"/>
                </a:solidFill>
                <a:latin typeface="Times New Roman" panose="02020603050405020304" pitchFamily="18" charset="0"/>
                <a:cs typeface="Times New Roman" panose="02020603050405020304" pitchFamily="18" charset="0"/>
              </a:rPr>
              <a:t>дітей</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дошкільного</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віку</a:t>
            </a:r>
            <a:r>
              <a:rPr lang="ru-RU" sz="4000" b="1" dirty="0">
                <a:solidFill>
                  <a:srgbClr val="C00000"/>
                </a:solidFill>
                <a:latin typeface="Times New Roman" panose="02020603050405020304" pitchFamily="18" charset="0"/>
                <a:cs typeface="Times New Roman" panose="02020603050405020304" pitchFamily="18" charset="0"/>
              </a:rPr>
              <a:t>:</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019DD0E1-988E-4E20-B83D-4C67B775B06F}"/>
              </a:ext>
            </a:extLst>
          </p:cNvPr>
          <p:cNvSpPr/>
          <p:nvPr/>
        </p:nvSpPr>
        <p:spPr>
          <a:xfrm>
            <a:off x="585216" y="1659285"/>
            <a:ext cx="8860536" cy="3970318"/>
          </a:xfrm>
          <a:prstGeom prst="rect">
            <a:avLst/>
          </a:prstGeom>
          <a:solidFill>
            <a:schemeClr val="accent2">
              <a:lumMod val="20000"/>
              <a:lumOff val="80000"/>
            </a:schemeClr>
          </a:solidFill>
        </p:spPr>
        <p:txBody>
          <a:bodyPr wrap="square">
            <a:spAutoFit/>
          </a:bodyPr>
          <a:lstStyle/>
          <a:p>
            <a:pPr marL="457200" indent="-457200">
              <a:buFont typeface="Arial" panose="020B0604020202020204" pitchFamily="34" charset="0"/>
              <a:buChar char="•"/>
            </a:pPr>
            <a:r>
              <a:rPr lang="uk-UA" sz="2800" b="1" i="1" dirty="0">
                <a:solidFill>
                  <a:srgbClr val="006600"/>
                </a:solidFill>
                <a:latin typeface="Times New Roman" panose="02020603050405020304" pitchFamily="18" charset="0"/>
                <a:cs typeface="Times New Roman" panose="02020603050405020304" pitchFamily="18" charset="0"/>
              </a:rPr>
              <a:t>ознайомити дітей з фольклорними творами, творами письменників-класиків, сучасних українських письменників, творами зарубіжних авторів;</a:t>
            </a:r>
          </a:p>
          <a:p>
            <a:r>
              <a:rPr lang="uk-UA" sz="2800" b="1" i="1" dirty="0">
                <a:solidFill>
                  <a:srgbClr val="006600"/>
                </a:solidFill>
                <a:latin typeface="Times New Roman" panose="02020603050405020304" pitchFamily="18" charset="0"/>
                <a:cs typeface="Times New Roman" panose="02020603050405020304" pitchFamily="18" charset="0"/>
              </a:rPr>
              <a:t>• навчити дітей слухати і розуміти зміст художніх творів;</a:t>
            </a:r>
          </a:p>
          <a:p>
            <a:r>
              <a:rPr lang="uk-UA" sz="2800" b="1" i="1" dirty="0">
                <a:solidFill>
                  <a:srgbClr val="006600"/>
                </a:solidFill>
                <a:latin typeface="Times New Roman" panose="02020603050405020304" pitchFamily="18" charset="0"/>
                <a:cs typeface="Times New Roman" panose="02020603050405020304" pitchFamily="18" charset="0"/>
              </a:rPr>
              <a:t>• прищеплювати вміння відтворювати зміст знайомих творів в активній художньо-мовленнєвій діяльності;</a:t>
            </a:r>
          </a:p>
        </p:txBody>
      </p:sp>
      <p:pic>
        <p:nvPicPr>
          <p:cNvPr id="6" name="Рисунок 5">
            <a:extLst>
              <a:ext uri="{FF2B5EF4-FFF2-40B4-BE49-F238E27FC236}">
                <a16:creationId xmlns:a16="http://schemas.microsoft.com/office/drawing/2014/main" id="{1E79CBA9-B31A-433D-9EF0-174F33356C8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28505"/>
          <a:stretch/>
        </p:blipFill>
        <p:spPr>
          <a:xfrm>
            <a:off x="9060192" y="1659285"/>
            <a:ext cx="2848344" cy="4156299"/>
          </a:xfrm>
          <a:prstGeom prst="rect">
            <a:avLst/>
          </a:prstGeom>
        </p:spPr>
      </p:pic>
    </p:spTree>
    <p:extLst>
      <p:ext uri="{BB962C8B-B14F-4D97-AF65-F5344CB8AC3E}">
        <p14:creationId xmlns:p14="http://schemas.microsoft.com/office/powerpoint/2010/main" val="30092433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FAB1FF42-65CA-4C66-A6FC-AD2FBCA9C733}"/>
              </a:ext>
            </a:extLst>
          </p:cNvPr>
          <p:cNvSpPr/>
          <p:nvPr/>
        </p:nvSpPr>
        <p:spPr>
          <a:xfrm>
            <a:off x="283464" y="115747"/>
            <a:ext cx="11164824" cy="1323439"/>
          </a:xfrm>
          <a:prstGeom prst="rect">
            <a:avLst/>
          </a:prstGeom>
          <a:solidFill>
            <a:schemeClr val="accent1">
              <a:lumMod val="20000"/>
              <a:lumOff val="80000"/>
            </a:schemeClr>
          </a:solidFill>
        </p:spPr>
        <p:txBody>
          <a:bodyPr wrap="squar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Завдання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формування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художньо-мовленнєвої</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компетенції</a:t>
            </a:r>
            <a:r>
              <a:rPr lang="ru-RU" sz="4000" b="1" dirty="0">
                <a:solidFill>
                  <a:srgbClr val="C00000"/>
                </a:solidFill>
                <a:latin typeface="Times New Roman" panose="02020603050405020304" pitchFamily="18" charset="0"/>
                <a:cs typeface="Times New Roman" panose="02020603050405020304" pitchFamily="18" charset="0"/>
              </a:rPr>
              <a:t> у </a:t>
            </a:r>
            <a:r>
              <a:rPr lang="ru-RU" sz="4000" b="1" dirty="0" err="1">
                <a:solidFill>
                  <a:srgbClr val="C00000"/>
                </a:solidFill>
                <a:latin typeface="Times New Roman" panose="02020603050405020304" pitchFamily="18" charset="0"/>
                <a:cs typeface="Times New Roman" panose="02020603050405020304" pitchFamily="18" charset="0"/>
              </a:rPr>
              <a:t>дітей</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дошкільного</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віку</a:t>
            </a:r>
            <a:r>
              <a:rPr lang="ru-RU" sz="4000" b="1" dirty="0">
                <a:solidFill>
                  <a:srgbClr val="C00000"/>
                </a:solidFill>
                <a:latin typeface="Times New Roman" panose="02020603050405020304" pitchFamily="18" charset="0"/>
                <a:cs typeface="Times New Roman" panose="02020603050405020304" pitchFamily="18" charset="0"/>
              </a:rPr>
              <a:t>:</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DE2DC1A7-CAE5-42B5-8288-0CFE599DFF87}"/>
              </a:ext>
            </a:extLst>
          </p:cNvPr>
          <p:cNvSpPr/>
          <p:nvPr/>
        </p:nvSpPr>
        <p:spPr>
          <a:xfrm>
            <a:off x="210312" y="1736229"/>
            <a:ext cx="8695944" cy="3539430"/>
          </a:xfrm>
          <a:prstGeom prst="rect">
            <a:avLst/>
          </a:prstGeom>
          <a:solidFill>
            <a:schemeClr val="accent2">
              <a:lumMod val="20000"/>
              <a:lumOff val="80000"/>
            </a:schemeClr>
          </a:solidFill>
        </p:spPr>
        <p:txBody>
          <a:bodyPr wrap="square">
            <a:spAutoFit/>
          </a:bodyPr>
          <a:lstStyle/>
          <a:p>
            <a:pPr marL="457200" indent="-457200">
              <a:buFont typeface="Arial" panose="020B0604020202020204" pitchFamily="34" charset="0"/>
              <a:buChar char="•"/>
            </a:pPr>
            <a:r>
              <a:rPr lang="uk-UA" sz="2800" b="1" i="1" dirty="0">
                <a:solidFill>
                  <a:srgbClr val="006600"/>
                </a:solidFill>
                <a:latin typeface="Times New Roman" panose="02020603050405020304" pitchFamily="18" charset="0"/>
                <a:cs typeface="Times New Roman" panose="02020603050405020304" pitchFamily="18" charset="0"/>
              </a:rPr>
              <a:t>розвивати поетичний слух, бажання вивчати вірші напам’ять;</a:t>
            </a:r>
          </a:p>
          <a:p>
            <a:r>
              <a:rPr lang="uk-UA" sz="2800" b="1" i="1" dirty="0">
                <a:solidFill>
                  <a:srgbClr val="006600"/>
                </a:solidFill>
                <a:latin typeface="Times New Roman" panose="02020603050405020304" pitchFamily="18" charset="0"/>
                <a:cs typeface="Times New Roman" panose="02020603050405020304" pitchFamily="18" charset="0"/>
              </a:rPr>
              <a:t>• виховувати виразність художнього читання у процесі відтворення змісту художніх творів;</a:t>
            </a:r>
          </a:p>
          <a:p>
            <a:r>
              <a:rPr lang="uk-UA" sz="2800" b="1" i="1" dirty="0">
                <a:solidFill>
                  <a:srgbClr val="006600"/>
                </a:solidFill>
                <a:latin typeface="Times New Roman" panose="02020603050405020304" pitchFamily="18" charset="0"/>
                <a:cs typeface="Times New Roman" panose="02020603050405020304" pitchFamily="18" charset="0"/>
              </a:rPr>
              <a:t>• виховувати оцінні судження, адекватні естетичні та моральні оцінки поведінки героїв;</a:t>
            </a:r>
          </a:p>
          <a:p>
            <a:r>
              <a:rPr lang="uk-UA" sz="2800" b="1" i="1" dirty="0">
                <a:solidFill>
                  <a:srgbClr val="006600"/>
                </a:solidFill>
                <a:latin typeface="Times New Roman" panose="02020603050405020304" pitchFamily="18" charset="0"/>
                <a:cs typeface="Times New Roman" panose="02020603050405020304" pitchFamily="18" charset="0"/>
              </a:rPr>
              <a:t>• формувати самостійність у художньо-мовленнєвій і театрально-ігровій діяльності;</a:t>
            </a:r>
          </a:p>
        </p:txBody>
      </p:sp>
      <p:pic>
        <p:nvPicPr>
          <p:cNvPr id="5" name="Рисунок 4">
            <a:extLst>
              <a:ext uri="{FF2B5EF4-FFF2-40B4-BE49-F238E27FC236}">
                <a16:creationId xmlns:a16="http://schemas.microsoft.com/office/drawing/2014/main" id="{06F22A91-BE0F-4FF1-AA59-B7209ACB36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33104" y="1593074"/>
            <a:ext cx="3285744" cy="3326701"/>
          </a:xfrm>
          <a:prstGeom prst="rect">
            <a:avLst/>
          </a:prstGeom>
        </p:spPr>
      </p:pic>
    </p:spTree>
    <p:extLst>
      <p:ext uri="{BB962C8B-B14F-4D97-AF65-F5344CB8AC3E}">
        <p14:creationId xmlns:p14="http://schemas.microsoft.com/office/powerpoint/2010/main" val="1238254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Прямокутник 2">
            <a:extLst>
              <a:ext uri="{FF2B5EF4-FFF2-40B4-BE49-F238E27FC236}">
                <a16:creationId xmlns:a16="http://schemas.microsoft.com/office/drawing/2014/main" id="{FAB1FF42-65CA-4C66-A6FC-AD2FBCA9C733}"/>
              </a:ext>
            </a:extLst>
          </p:cNvPr>
          <p:cNvSpPr/>
          <p:nvPr/>
        </p:nvSpPr>
        <p:spPr>
          <a:xfrm>
            <a:off x="283464" y="115747"/>
            <a:ext cx="11164824" cy="1323439"/>
          </a:xfrm>
          <a:prstGeom prst="rect">
            <a:avLst/>
          </a:prstGeom>
          <a:solidFill>
            <a:schemeClr val="accent1">
              <a:lumMod val="20000"/>
              <a:lumOff val="80000"/>
            </a:schemeClr>
          </a:solidFill>
        </p:spPr>
        <p:txBody>
          <a:bodyPr wrap="square">
            <a:spAutoFit/>
          </a:bodyPr>
          <a:lstStyle/>
          <a:p>
            <a:pPr algn="ctr"/>
            <a:r>
              <a:rPr lang="ru-RU" sz="4000" b="1" dirty="0" err="1">
                <a:solidFill>
                  <a:srgbClr val="C00000"/>
                </a:solidFill>
                <a:latin typeface="Times New Roman" panose="02020603050405020304" pitchFamily="18" charset="0"/>
                <a:cs typeface="Times New Roman" panose="02020603050405020304" pitchFamily="18" charset="0"/>
              </a:rPr>
              <a:t>Завдання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формування</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художньо-мовленнєвої</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компетенції</a:t>
            </a:r>
            <a:r>
              <a:rPr lang="ru-RU" sz="4000" b="1" dirty="0">
                <a:solidFill>
                  <a:srgbClr val="C00000"/>
                </a:solidFill>
                <a:latin typeface="Times New Roman" panose="02020603050405020304" pitchFamily="18" charset="0"/>
                <a:cs typeface="Times New Roman" panose="02020603050405020304" pitchFamily="18" charset="0"/>
              </a:rPr>
              <a:t> у </a:t>
            </a:r>
            <a:r>
              <a:rPr lang="ru-RU" sz="4000" b="1" dirty="0" err="1">
                <a:solidFill>
                  <a:srgbClr val="C00000"/>
                </a:solidFill>
                <a:latin typeface="Times New Roman" panose="02020603050405020304" pitchFamily="18" charset="0"/>
                <a:cs typeface="Times New Roman" panose="02020603050405020304" pitchFamily="18" charset="0"/>
              </a:rPr>
              <a:t>дітей</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дошкільного</a:t>
            </a:r>
            <a:r>
              <a:rPr lang="ru-RU" sz="4000" b="1" dirty="0">
                <a:solidFill>
                  <a:srgbClr val="C00000"/>
                </a:solidFill>
                <a:latin typeface="Times New Roman" panose="02020603050405020304" pitchFamily="18" charset="0"/>
                <a:cs typeface="Times New Roman" panose="02020603050405020304" pitchFamily="18" charset="0"/>
              </a:rPr>
              <a:t> </a:t>
            </a:r>
            <a:r>
              <a:rPr lang="ru-RU" sz="4000" b="1" dirty="0" err="1">
                <a:solidFill>
                  <a:srgbClr val="C00000"/>
                </a:solidFill>
                <a:latin typeface="Times New Roman" panose="02020603050405020304" pitchFamily="18" charset="0"/>
                <a:cs typeface="Times New Roman" panose="02020603050405020304" pitchFamily="18" charset="0"/>
              </a:rPr>
              <a:t>віку</a:t>
            </a:r>
            <a:r>
              <a:rPr lang="ru-RU" sz="4000" b="1" dirty="0">
                <a:solidFill>
                  <a:srgbClr val="C00000"/>
                </a:solidFill>
                <a:latin typeface="Times New Roman" panose="02020603050405020304" pitchFamily="18" charset="0"/>
                <a:cs typeface="Times New Roman" panose="02020603050405020304" pitchFamily="18" charset="0"/>
              </a:rPr>
              <a:t>:</a:t>
            </a:r>
            <a:endParaRPr lang="uk-UA" sz="4000" b="1" dirty="0">
              <a:solidFill>
                <a:srgbClr val="C000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190D8F1D-90B5-4BEF-A900-C7BC93FB648D}"/>
              </a:ext>
            </a:extLst>
          </p:cNvPr>
          <p:cNvSpPr/>
          <p:nvPr/>
        </p:nvSpPr>
        <p:spPr>
          <a:xfrm>
            <a:off x="283464" y="1715476"/>
            <a:ext cx="7799832" cy="3539430"/>
          </a:xfrm>
          <a:prstGeom prst="rect">
            <a:avLst/>
          </a:prstGeom>
          <a:solidFill>
            <a:schemeClr val="accent2">
              <a:lumMod val="20000"/>
              <a:lumOff val="80000"/>
            </a:schemeClr>
          </a:solidFill>
        </p:spPr>
        <p:txBody>
          <a:bodyPr wrap="square">
            <a:spAutoFit/>
          </a:bodyPr>
          <a:lstStyle/>
          <a:p>
            <a:pPr marL="285750" indent="-285750">
              <a:buFont typeface="Arial" panose="020B0604020202020204" pitchFamily="34" charset="0"/>
              <a:buChar char="•"/>
            </a:pPr>
            <a:r>
              <a:rPr lang="ru-RU" sz="2800" b="1" i="1" dirty="0" err="1">
                <a:solidFill>
                  <a:srgbClr val="006600"/>
                </a:solidFill>
                <a:latin typeface="Times New Roman" panose="02020603050405020304" pitchFamily="18" charset="0"/>
                <a:cs typeface="Times New Roman" panose="02020603050405020304" pitchFamily="18" charset="0"/>
              </a:rPr>
              <a:t>виховувати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вибіркове</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ставлення</a:t>
            </a:r>
            <a:r>
              <a:rPr lang="ru-RU" sz="2800" b="1" i="1" dirty="0">
                <a:solidFill>
                  <a:srgbClr val="006600"/>
                </a:solidFill>
                <a:latin typeface="Times New Roman" panose="02020603050405020304" pitchFamily="18" charset="0"/>
                <a:cs typeface="Times New Roman" panose="02020603050405020304" pitchFamily="18" charset="0"/>
              </a:rPr>
              <a:t> до книги, </a:t>
            </a:r>
            <a:r>
              <a:rPr lang="ru-RU" sz="2800" b="1" i="1" dirty="0" err="1">
                <a:solidFill>
                  <a:srgbClr val="006600"/>
                </a:solidFill>
                <a:latin typeface="Times New Roman" panose="02020603050405020304" pitchFamily="18" charset="0"/>
                <a:cs typeface="Times New Roman" panose="02020603050405020304" pitchFamily="18" charset="0"/>
              </a:rPr>
              <a:t>охайність</a:t>
            </a:r>
            <a:r>
              <a:rPr lang="ru-RU" sz="2800" b="1" i="1" dirty="0">
                <a:solidFill>
                  <a:srgbClr val="006600"/>
                </a:solidFill>
                <a:latin typeface="Times New Roman" panose="02020603050405020304" pitchFamily="18" charset="0"/>
                <a:cs typeface="Times New Roman" panose="02020603050405020304" pitchFamily="18" charset="0"/>
              </a:rPr>
              <a:t> у </a:t>
            </a:r>
            <a:r>
              <a:rPr lang="ru-RU" sz="2800" b="1" i="1" dirty="0" err="1">
                <a:solidFill>
                  <a:srgbClr val="006600"/>
                </a:solidFill>
                <a:latin typeface="Times New Roman" panose="02020603050405020304" pitchFamily="18" charset="0"/>
                <a:cs typeface="Times New Roman" panose="02020603050405020304" pitchFamily="18" charset="0"/>
              </a:rPr>
              <a:t>роботі</a:t>
            </a:r>
            <a:r>
              <a:rPr lang="ru-RU" sz="2800" b="1" i="1" dirty="0">
                <a:solidFill>
                  <a:srgbClr val="006600"/>
                </a:solidFill>
                <a:latin typeface="Times New Roman" panose="02020603050405020304" pitchFamily="18" charset="0"/>
                <a:cs typeface="Times New Roman" panose="02020603050405020304" pitchFamily="18" charset="0"/>
              </a:rPr>
              <a:t> з книгою;</a:t>
            </a:r>
          </a:p>
          <a:p>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вчити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визначати</a:t>
            </a:r>
            <a:r>
              <a:rPr lang="ru-RU" sz="2800" b="1" i="1" dirty="0">
                <a:solidFill>
                  <a:srgbClr val="006600"/>
                </a:solidFill>
                <a:latin typeface="Times New Roman" panose="02020603050405020304" pitchFamily="18" charset="0"/>
                <a:cs typeface="Times New Roman" panose="02020603050405020304" pitchFamily="18" charset="0"/>
              </a:rPr>
              <a:t> жанр </a:t>
            </a:r>
            <a:r>
              <a:rPr lang="ru-RU" sz="2800" b="1" i="1" dirty="0" err="1">
                <a:solidFill>
                  <a:srgbClr val="006600"/>
                </a:solidFill>
                <a:latin typeface="Times New Roman" panose="02020603050405020304" pitchFamily="18" charset="0"/>
                <a:cs typeface="Times New Roman" panose="02020603050405020304" pitchFamily="18" charset="0"/>
              </a:rPr>
              <a:t>художнього</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твору</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запам'ятовувати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його</a:t>
            </a:r>
            <a:r>
              <a:rPr lang="ru-RU" sz="2800" b="1" i="1" dirty="0">
                <a:solidFill>
                  <a:srgbClr val="006600"/>
                </a:solidFill>
                <a:latin typeface="Times New Roman" panose="02020603050405020304" pitchFamily="18" charset="0"/>
                <a:cs typeface="Times New Roman" panose="02020603050405020304" pitchFamily="18" charset="0"/>
              </a:rPr>
              <a:t> автора;</a:t>
            </a:r>
          </a:p>
          <a:p>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виховувати</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бережливе</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ставлення</a:t>
            </a:r>
            <a:r>
              <a:rPr lang="ru-RU" sz="2800" b="1" i="1" dirty="0">
                <a:solidFill>
                  <a:srgbClr val="006600"/>
                </a:solidFill>
                <a:latin typeface="Times New Roman" panose="02020603050405020304" pitchFamily="18" charset="0"/>
                <a:cs typeface="Times New Roman" panose="02020603050405020304" pitchFamily="18" charset="0"/>
              </a:rPr>
              <a:t> до книги, </a:t>
            </a:r>
            <a:r>
              <a:rPr lang="ru-RU" sz="2800" b="1" i="1" dirty="0" err="1">
                <a:solidFill>
                  <a:srgbClr val="006600"/>
                </a:solidFill>
                <a:latin typeface="Times New Roman" panose="02020603050405020304" pitchFamily="18" charset="0"/>
                <a:cs typeface="Times New Roman" panose="02020603050405020304" pitchFamily="18" charset="0"/>
              </a:rPr>
              <a:t>бажання</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лагодити</a:t>
            </a:r>
            <a:r>
              <a:rPr lang="ru-RU" sz="2800" b="1" i="1" dirty="0">
                <a:solidFill>
                  <a:srgbClr val="006600"/>
                </a:solidFill>
                <a:latin typeface="Times New Roman" panose="02020603050405020304" pitchFamily="18" charset="0"/>
                <a:cs typeface="Times New Roman" panose="02020603050405020304" pitchFamily="18" charset="0"/>
              </a:rPr>
              <a:t> книжки;</a:t>
            </a:r>
          </a:p>
          <a:p>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залучати</a:t>
            </a:r>
            <a:r>
              <a:rPr lang="ru-RU" sz="2800" b="1" i="1" dirty="0">
                <a:solidFill>
                  <a:srgbClr val="006600"/>
                </a:solidFill>
                <a:latin typeface="Times New Roman" panose="02020603050405020304" pitchFamily="18" charset="0"/>
                <a:cs typeface="Times New Roman" panose="02020603050405020304" pitchFamily="18" charset="0"/>
              </a:rPr>
              <a:t> до </a:t>
            </a:r>
            <a:r>
              <a:rPr lang="ru-RU" sz="2800" b="1" i="1" dirty="0" err="1">
                <a:solidFill>
                  <a:srgbClr val="006600"/>
                </a:solidFill>
                <a:latin typeface="Times New Roman" panose="02020603050405020304" pitchFamily="18" charset="0"/>
                <a:cs typeface="Times New Roman" panose="02020603050405020304" pitchFamily="18" charset="0"/>
              </a:rPr>
              <a:t>чергування</a:t>
            </a:r>
            <a:r>
              <a:rPr lang="ru-RU" sz="2800" b="1" i="1" dirty="0">
                <a:solidFill>
                  <a:srgbClr val="006600"/>
                </a:solidFill>
                <a:latin typeface="Times New Roman" panose="02020603050405020304" pitchFamily="18" charset="0"/>
                <a:cs typeface="Times New Roman" panose="02020603050405020304" pitchFamily="18" charset="0"/>
              </a:rPr>
              <a:t> в </a:t>
            </a:r>
            <a:r>
              <a:rPr lang="ru-RU" sz="2800" b="1" i="1" dirty="0" err="1">
                <a:solidFill>
                  <a:srgbClr val="006600"/>
                </a:solidFill>
                <a:latin typeface="Times New Roman" panose="02020603050405020304" pitchFamily="18" charset="0"/>
                <a:cs typeface="Times New Roman" panose="02020603050405020304" pitchFamily="18" charset="0"/>
              </a:rPr>
              <a:t>куточку</a:t>
            </a:r>
            <a:r>
              <a:rPr lang="ru-RU" sz="2800" b="1" i="1" dirty="0">
                <a:solidFill>
                  <a:srgbClr val="006600"/>
                </a:solidFill>
                <a:latin typeface="Times New Roman" panose="02020603050405020304" pitchFamily="18" charset="0"/>
                <a:cs typeface="Times New Roman" panose="02020603050405020304" pitchFamily="18" charset="0"/>
              </a:rPr>
              <a:t> книги, до </a:t>
            </a:r>
            <a:r>
              <a:rPr lang="ru-RU" sz="2800" b="1" i="1" dirty="0" err="1">
                <a:solidFill>
                  <a:srgbClr val="006600"/>
                </a:solidFill>
                <a:latin typeface="Times New Roman" panose="02020603050405020304" pitchFamily="18" charset="0"/>
                <a:cs typeface="Times New Roman" panose="02020603050405020304" pitchFamily="18" charset="0"/>
              </a:rPr>
              <a:t>роботи</a:t>
            </a:r>
            <a:r>
              <a:rPr lang="ru-RU" sz="2800" b="1" i="1" dirty="0">
                <a:solidFill>
                  <a:srgbClr val="006600"/>
                </a:solidFill>
                <a:latin typeface="Times New Roman" panose="02020603050405020304" pitchFamily="18" charset="0"/>
                <a:cs typeface="Times New Roman" panose="02020603050405020304" pitchFamily="18" charset="0"/>
              </a:rPr>
              <a:t> в «</a:t>
            </a:r>
            <a:r>
              <a:rPr lang="ru-RU" sz="2800" b="1" i="1" dirty="0" err="1">
                <a:solidFill>
                  <a:srgbClr val="006600"/>
                </a:solidFill>
                <a:latin typeface="Times New Roman" panose="02020603050405020304" pitchFamily="18" charset="0"/>
                <a:cs typeface="Times New Roman" panose="02020603050405020304" pitchFamily="18" charset="0"/>
              </a:rPr>
              <a:t>дитячій</a:t>
            </a:r>
            <a:r>
              <a:rPr lang="ru-RU" sz="2800" b="1" i="1" dirty="0">
                <a:solidFill>
                  <a:srgbClr val="006600"/>
                </a:solidFill>
                <a:latin typeface="Times New Roman" panose="02020603050405020304" pitchFamily="18" charset="0"/>
                <a:cs typeface="Times New Roman" panose="02020603050405020304" pitchFamily="18" charset="0"/>
              </a:rPr>
              <a:t> </a:t>
            </a:r>
            <a:r>
              <a:rPr lang="ru-RU" sz="2800" b="1" i="1" dirty="0" err="1">
                <a:solidFill>
                  <a:srgbClr val="006600"/>
                </a:solidFill>
                <a:latin typeface="Times New Roman" panose="02020603050405020304" pitchFamily="18" charset="0"/>
                <a:cs typeface="Times New Roman" panose="02020603050405020304" pitchFamily="18" charset="0"/>
              </a:rPr>
              <a:t>бібліотеці</a:t>
            </a:r>
            <a:r>
              <a:rPr lang="ru-RU" sz="2800" b="1" i="1" dirty="0">
                <a:solidFill>
                  <a:srgbClr val="006600"/>
                </a:solidFill>
                <a:latin typeface="Times New Roman" panose="02020603050405020304" pitchFamily="18" charset="0"/>
                <a:cs typeface="Times New Roman" panose="02020603050405020304" pitchFamily="18" charset="0"/>
              </a:rPr>
              <a:t>»;</a:t>
            </a:r>
          </a:p>
        </p:txBody>
      </p:sp>
      <p:pic>
        <p:nvPicPr>
          <p:cNvPr id="5" name="Рисунок 4">
            <a:extLst>
              <a:ext uri="{FF2B5EF4-FFF2-40B4-BE49-F238E27FC236}">
                <a16:creationId xmlns:a16="http://schemas.microsoft.com/office/drawing/2014/main" id="{D4738107-D693-4314-947F-A33EB2108282}"/>
              </a:ext>
            </a:extLst>
          </p:cNvPr>
          <p:cNvPicPr>
            <a:picLocks noChangeAspect="1"/>
          </p:cNvPicPr>
          <p:nvPr/>
        </p:nvPicPr>
        <p:blipFill>
          <a:blip r:embed="rId2"/>
          <a:stretch>
            <a:fillRect/>
          </a:stretch>
        </p:blipFill>
        <p:spPr>
          <a:xfrm>
            <a:off x="7653528" y="2102548"/>
            <a:ext cx="4059935" cy="3539430"/>
          </a:xfrm>
          <a:prstGeom prst="rect">
            <a:avLst/>
          </a:prstGeom>
        </p:spPr>
      </p:pic>
    </p:spTree>
    <p:extLst>
      <p:ext uri="{BB962C8B-B14F-4D97-AF65-F5344CB8AC3E}">
        <p14:creationId xmlns:p14="http://schemas.microsoft.com/office/powerpoint/2010/main" val="3705049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4" name="TextBox 3">
            <a:extLst>
              <a:ext uri="{FF2B5EF4-FFF2-40B4-BE49-F238E27FC236}">
                <a16:creationId xmlns:a16="http://schemas.microsoft.com/office/drawing/2014/main" id="{178B1F30-C369-4FDE-B42B-07BCC96709A8}"/>
              </a:ext>
            </a:extLst>
          </p:cNvPr>
          <p:cNvSpPr txBox="1"/>
          <p:nvPr/>
        </p:nvSpPr>
        <p:spPr>
          <a:xfrm>
            <a:off x="237744" y="109478"/>
            <a:ext cx="6821424" cy="2677656"/>
          </a:xfrm>
          <a:prstGeom prst="rect">
            <a:avLst/>
          </a:prstGeom>
          <a:solidFill>
            <a:schemeClr val="accent2">
              <a:lumMod val="20000"/>
              <a:lumOff val="80000"/>
            </a:schemeClr>
          </a:solidFill>
        </p:spPr>
        <p:txBody>
          <a:bodyPr wrap="square" rtlCol="0">
            <a:spAutoFit/>
          </a:bodyPr>
          <a:lstStyle/>
          <a:p>
            <a:pPr marL="457200" indent="-457200">
              <a:buFont typeface="Wingdings" panose="05000000000000000000" pitchFamily="2" charset="2"/>
              <a:buChar char="q"/>
            </a:pPr>
            <a:r>
              <a:rPr lang="uk-UA" sz="2800" b="1" i="1" dirty="0">
                <a:solidFill>
                  <a:srgbClr val="006600"/>
                </a:solidFill>
                <a:latin typeface="Times New Roman" panose="02020603050405020304" pitchFamily="18" charset="0"/>
                <a:cs typeface="Times New Roman" panose="02020603050405020304" pitchFamily="18" charset="0"/>
              </a:rPr>
              <a:t>Для реалізації зазначених завдань потрібна взаємодія і партнерство з родинами вихованців. Взаємодія з батьками найважливіший і стратегічний напрям діяльності закладу дошкільної освіти!</a:t>
            </a:r>
          </a:p>
        </p:txBody>
      </p:sp>
      <p:sp>
        <p:nvSpPr>
          <p:cNvPr id="5" name="TextBox 4">
            <a:extLst>
              <a:ext uri="{FF2B5EF4-FFF2-40B4-BE49-F238E27FC236}">
                <a16:creationId xmlns:a16="http://schemas.microsoft.com/office/drawing/2014/main" id="{45B8F177-636D-4A47-9FF8-6390571FC24F}"/>
              </a:ext>
            </a:extLst>
          </p:cNvPr>
          <p:cNvSpPr txBox="1"/>
          <p:nvPr/>
        </p:nvSpPr>
        <p:spPr>
          <a:xfrm>
            <a:off x="6748272" y="570482"/>
            <a:ext cx="5205984" cy="2062103"/>
          </a:xfrm>
          <a:prstGeom prst="rect">
            <a:avLst/>
          </a:prstGeom>
          <a:solidFill>
            <a:schemeClr val="accent2">
              <a:lumMod val="20000"/>
              <a:lumOff val="80000"/>
            </a:schemeClr>
          </a:solidFill>
        </p:spPr>
        <p:txBody>
          <a:bodyPr wrap="square" rtlCol="0">
            <a:spAutoFit/>
          </a:bodyPr>
          <a:lstStyle/>
          <a:p>
            <a:r>
              <a:rPr lang="uk-UA" sz="3200" b="1" dirty="0">
                <a:solidFill>
                  <a:srgbClr val="C00000"/>
                </a:solidFill>
                <a:latin typeface="Times New Roman" panose="02020603050405020304" pitchFamily="18" charset="0"/>
                <a:cs typeface="Times New Roman" panose="02020603050405020304" pitchFamily="18" charset="0"/>
              </a:rPr>
              <a:t>Слід залучати батьків до спільних дій з дітьми, результатом яких стане творчий продукт:</a:t>
            </a:r>
          </a:p>
        </p:txBody>
      </p:sp>
      <p:pic>
        <p:nvPicPr>
          <p:cNvPr id="7" name="Рисунок 6">
            <a:extLst>
              <a:ext uri="{FF2B5EF4-FFF2-40B4-BE49-F238E27FC236}">
                <a16:creationId xmlns:a16="http://schemas.microsoft.com/office/drawing/2014/main" id="{B961E3FF-857D-46A9-B17C-382823157D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3184" y="2768416"/>
            <a:ext cx="3218688" cy="3897559"/>
          </a:xfrm>
          <a:prstGeom prst="rect">
            <a:avLst/>
          </a:prstGeom>
        </p:spPr>
      </p:pic>
      <p:pic>
        <p:nvPicPr>
          <p:cNvPr id="8" name="Рисунок 7">
            <a:extLst>
              <a:ext uri="{FF2B5EF4-FFF2-40B4-BE49-F238E27FC236}">
                <a16:creationId xmlns:a16="http://schemas.microsoft.com/office/drawing/2014/main" id="{1349E26C-6331-420E-B1E4-B2D42BE647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7920" y="2787134"/>
            <a:ext cx="5205984" cy="3468487"/>
          </a:xfrm>
          <a:prstGeom prst="rect">
            <a:avLst/>
          </a:prstGeom>
        </p:spPr>
      </p:pic>
    </p:spTree>
    <p:extLst>
      <p:ext uri="{BB962C8B-B14F-4D97-AF65-F5344CB8AC3E}">
        <p14:creationId xmlns:p14="http://schemas.microsoft.com/office/powerpoint/2010/main" val="4129132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9E604A9-D982-484F-8D6F-DF9D26D2D448}"/>
              </a:ext>
            </a:extLst>
          </p:cNvPr>
          <p:cNvSpPr/>
          <p:nvPr/>
        </p:nvSpPr>
        <p:spPr>
          <a:xfrm>
            <a:off x="3227832" y="2210"/>
            <a:ext cx="5550408" cy="6494085"/>
          </a:xfrm>
          <a:prstGeom prst="rect">
            <a:avLst/>
          </a:prstGeom>
          <a:solidFill>
            <a:schemeClr val="accent1">
              <a:lumMod val="20000"/>
              <a:lumOff val="80000"/>
            </a:schemeClr>
          </a:solidFill>
        </p:spPr>
        <p:txBody>
          <a:bodyPr wrap="square">
            <a:spAutoFit/>
          </a:bodyPr>
          <a:lstStyle/>
          <a:p>
            <a:pPr marL="457200" indent="-457200">
              <a:buFont typeface="Wingdings" panose="05000000000000000000" pitchFamily="2" charset="2"/>
              <a:buChar char="q"/>
            </a:pP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Щоб</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засвоїти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мовлення</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дитина</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спочатку</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dirty="0" err="1">
                <a:solidFill>
                  <a:srgbClr val="0000FF"/>
                </a:solidFill>
                <a:latin typeface="Times New Roman" panose="02020603050405020304" pitchFamily="18" charset="0"/>
                <a:cs typeface="Times New Roman" panose="02020603050405020304" pitchFamily="18" charset="0"/>
              </a:rPr>
              <a:t>наслідує</a:t>
            </a:r>
            <a:r>
              <a:rPr lang="ru-RU" sz="3200" b="1" dirty="0">
                <a:solidFill>
                  <a:srgbClr val="0000FF"/>
                </a:solidFill>
                <a:latin typeface="Times New Roman" panose="02020603050405020304" pitchFamily="18" charset="0"/>
                <a:cs typeface="Times New Roman" panose="02020603050405020304" pitchFamily="18" charset="0"/>
              </a:rPr>
              <a:t> </a:t>
            </a:r>
            <a:r>
              <a:rPr lang="ru-RU" sz="3200" b="1" dirty="0" err="1">
                <a:solidFill>
                  <a:srgbClr val="0000FF"/>
                </a:solidFill>
                <a:latin typeface="Times New Roman" panose="02020603050405020304" pitchFamily="18" charset="0"/>
                <a:cs typeface="Times New Roman" panose="02020603050405020304" pitchFamily="18" charset="0"/>
              </a:rPr>
              <a:t>дорослого</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 </a:t>
            </a:r>
            <a:r>
              <a:rPr lang="ru-RU" sz="3200" b="1" dirty="0">
                <a:solidFill>
                  <a:srgbClr val="FF0000"/>
                </a:solidFill>
                <a:latin typeface="Times New Roman" panose="02020603050405020304" pitchFamily="18" charset="0"/>
                <a:cs typeface="Times New Roman" panose="02020603050405020304" pitchFamily="18" charset="0"/>
              </a:rPr>
              <a:t>словник, манеру </a:t>
            </a:r>
            <a:r>
              <a:rPr lang="ru-RU" sz="3200" b="1" dirty="0" err="1">
                <a:solidFill>
                  <a:srgbClr val="FF0000"/>
                </a:solidFill>
                <a:latin typeface="Times New Roman" panose="02020603050405020304" pitchFamily="18" charset="0"/>
                <a:cs typeface="Times New Roman" panose="02020603050405020304" pitchFamily="18" charset="0"/>
              </a:rPr>
              <a:t>говорити</a:t>
            </a:r>
            <a:r>
              <a:rPr lang="ru-RU" sz="3200" b="1" dirty="0">
                <a:solidFill>
                  <a:srgbClr val="FF0000"/>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образне</a:t>
            </a:r>
            <a:r>
              <a:rPr lang="ru-RU" sz="3200" b="1" dirty="0">
                <a:solidFill>
                  <a:srgbClr val="FF0000"/>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мовлення</a:t>
            </a:r>
            <a:r>
              <a:rPr lang="ru-RU" sz="3200" b="1" dirty="0">
                <a:solidFill>
                  <a:srgbClr val="FF0000"/>
                </a:solidFill>
                <a:latin typeface="Times New Roman" panose="02020603050405020304" pitchFamily="18" charset="0"/>
                <a:cs typeface="Times New Roman" panose="02020603050405020304" pitchFamily="18" charset="0"/>
              </a:rPr>
              <a:t>, </a:t>
            </a:r>
            <a:r>
              <a:rPr lang="ru-RU" sz="3200" b="1" dirty="0" err="1">
                <a:solidFill>
                  <a:srgbClr val="FF0000"/>
                </a:solidFill>
                <a:latin typeface="Times New Roman" panose="02020603050405020304" pitchFamily="18" charset="0"/>
                <a:cs typeface="Times New Roman" panose="02020603050405020304" pitchFamily="18" charset="0"/>
              </a:rPr>
              <a:t>інтонації</a:t>
            </a:r>
            <a:r>
              <a:rPr lang="ru-RU" sz="3200" b="1" dirty="0">
                <a:solidFill>
                  <a:srgbClr val="FF0000"/>
                </a:solidFill>
                <a:latin typeface="Times New Roman" panose="02020603050405020304" pitchFamily="18" charset="0"/>
                <a:cs typeface="Times New Roman" panose="02020603050405020304" pitchFamily="18" charset="0"/>
              </a:rPr>
              <a:t>, </a:t>
            </a:r>
          </a:p>
          <a:p>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згодом</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у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процесі</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активної</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мовленнєвої</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практики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поступово</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починає</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самостійно</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знаходити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p>
          <a:p>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способи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побудови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власного</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висловлювання</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й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відтворювати</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передусім</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у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спілкуванні</a:t>
            </a:r>
            <a:r>
              <a:rPr lang="ru-RU" sz="3200" b="1" i="1" dirty="0">
                <a:solidFill>
                  <a:schemeClr val="accent2">
                    <a:lumMod val="75000"/>
                  </a:schemeClr>
                </a:solidFill>
                <a:latin typeface="Times New Roman" panose="02020603050405020304" pitchFamily="18" charset="0"/>
                <a:cs typeface="Times New Roman" panose="02020603050405020304" pitchFamily="18" charset="0"/>
              </a:rPr>
              <a:t> з </a:t>
            </a:r>
            <a:r>
              <a:rPr lang="ru-RU" sz="3200" b="1" i="1" dirty="0" err="1">
                <a:solidFill>
                  <a:schemeClr val="accent2">
                    <a:lumMod val="75000"/>
                  </a:schemeClr>
                </a:solidFill>
                <a:latin typeface="Times New Roman" panose="02020603050405020304" pitchFamily="18" charset="0"/>
                <a:cs typeface="Times New Roman" panose="02020603050405020304" pitchFamily="18" charset="0"/>
              </a:rPr>
              <a:t>однолітками</a:t>
            </a:r>
            <a:endParaRPr lang="uk-UA" sz="3200" b="1" i="1"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EFB15BA-E595-47D5-9BEA-3D116CED685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8836" y="3600957"/>
            <a:ext cx="2759540" cy="2400840"/>
          </a:xfrm>
          <a:prstGeom prst="rect">
            <a:avLst/>
          </a:prstGeom>
        </p:spPr>
      </p:pic>
      <p:pic>
        <p:nvPicPr>
          <p:cNvPr id="7" name="Рисунок 6">
            <a:extLst>
              <a:ext uri="{FF2B5EF4-FFF2-40B4-BE49-F238E27FC236}">
                <a16:creationId xmlns:a16="http://schemas.microsoft.com/office/drawing/2014/main" id="{02027868-5403-4D27-8BC7-7803DB4D4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43416" y="166802"/>
            <a:ext cx="3067548" cy="2425212"/>
          </a:xfrm>
          <a:prstGeom prst="rect">
            <a:avLst/>
          </a:prstGeom>
        </p:spPr>
      </p:pic>
    </p:spTree>
    <p:extLst>
      <p:ext uri="{BB962C8B-B14F-4D97-AF65-F5344CB8AC3E}">
        <p14:creationId xmlns:p14="http://schemas.microsoft.com/office/powerpoint/2010/main" val="3603215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6" name="TextBox 5">
            <a:extLst>
              <a:ext uri="{FF2B5EF4-FFF2-40B4-BE49-F238E27FC236}">
                <a16:creationId xmlns:a16="http://schemas.microsoft.com/office/drawing/2014/main" id="{3A40387A-BABC-4BB5-85AE-57BCC96573E7}"/>
              </a:ext>
            </a:extLst>
          </p:cNvPr>
          <p:cNvSpPr txBox="1"/>
          <p:nvPr/>
        </p:nvSpPr>
        <p:spPr>
          <a:xfrm>
            <a:off x="527304" y="460284"/>
            <a:ext cx="11137392" cy="4093428"/>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Ø"/>
            </a:pPr>
            <a:r>
              <a:rPr lang="uk-UA" sz="3200" b="1" dirty="0">
                <a:solidFill>
                  <a:srgbClr val="006600"/>
                </a:solidFill>
                <a:latin typeface="Times New Roman" panose="02020603050405020304" pitchFamily="18" charset="0"/>
                <a:cs typeface="Times New Roman" panose="02020603050405020304" pitchFamily="18" charset="0"/>
              </a:rPr>
              <a:t> «Бібліотечка» – добір художніх творів з певної теми;</a:t>
            </a:r>
          </a:p>
          <a:p>
            <a:pPr marL="285750" indent="-285750">
              <a:buFont typeface="Wingdings" panose="05000000000000000000" pitchFamily="2" charset="2"/>
              <a:buChar char="Ø"/>
            </a:pPr>
            <a:r>
              <a:rPr lang="uk-UA" sz="3200" b="1" dirty="0">
                <a:solidFill>
                  <a:srgbClr val="006600"/>
                </a:solidFill>
                <a:latin typeface="Times New Roman" panose="02020603050405020304" pitchFamily="18" charset="0"/>
                <a:cs typeface="Times New Roman" panose="02020603050405020304" pitchFamily="18" charset="0"/>
              </a:rPr>
              <a:t> «Поетична скарбничка» – складання віршів разом із дітьми, придумування віршованих небилиць;</a:t>
            </a:r>
          </a:p>
          <a:p>
            <a:pPr marL="285750" indent="-285750">
              <a:buFont typeface="Wingdings" panose="05000000000000000000" pitchFamily="2" charset="2"/>
              <a:buChar char="Ø"/>
            </a:pPr>
            <a:r>
              <a:rPr lang="uk-UA" sz="3200" b="1" dirty="0">
                <a:solidFill>
                  <a:srgbClr val="006600"/>
                </a:solidFill>
                <a:latin typeface="Times New Roman" panose="02020603050405020304" pitchFamily="18" charset="0"/>
                <a:cs typeface="Times New Roman" panose="02020603050405020304" pitchFamily="18" charset="0"/>
              </a:rPr>
              <a:t> «Творча скарбничка» – створення казок (за початком або сюжетом </a:t>
            </a:r>
            <a:r>
              <a:rPr lang="uk-UA" sz="3200" b="1" dirty="0" err="1">
                <a:solidFill>
                  <a:srgbClr val="006600"/>
                </a:solidFill>
                <a:latin typeface="Times New Roman" panose="02020603050405020304" pitchFamily="18" charset="0"/>
                <a:cs typeface="Times New Roman" panose="02020603050405020304" pitchFamily="18" charset="0"/>
              </a:rPr>
              <a:t>потішки</a:t>
            </a:r>
            <a:r>
              <a:rPr lang="uk-UA" sz="3200" b="1" dirty="0">
                <a:solidFill>
                  <a:srgbClr val="006600"/>
                </a:solidFill>
                <a:latin typeface="Times New Roman" panose="02020603050405020304" pitchFamily="18" charset="0"/>
                <a:cs typeface="Times New Roman" panose="02020603050405020304" pitchFamily="18" charset="0"/>
              </a:rPr>
              <a:t>, віршика;</a:t>
            </a:r>
          </a:p>
          <a:p>
            <a:pPr marL="285750" indent="-285750">
              <a:buFont typeface="Wingdings" panose="05000000000000000000" pitchFamily="2" charset="2"/>
              <a:buChar char="Ø"/>
            </a:pPr>
            <a:r>
              <a:rPr lang="uk-UA" sz="3200" b="1" dirty="0">
                <a:solidFill>
                  <a:srgbClr val="006600"/>
                </a:solidFill>
                <a:latin typeface="Times New Roman" panose="02020603050405020304" pitchFamily="18" charset="0"/>
                <a:cs typeface="Times New Roman" panose="02020603050405020304" pitchFamily="18" charset="0"/>
              </a:rPr>
              <a:t> «Літературна скарбничка» – придумування нової кінцівки казки, зміни подій у знайомій казці.</a:t>
            </a:r>
          </a:p>
          <a:p>
            <a:pPr marL="285750" indent="-285750">
              <a:buFont typeface="Wingdings" panose="05000000000000000000" pitchFamily="2" charset="2"/>
              <a:buChar char="Ø"/>
            </a:pPr>
            <a:endParaRPr lang="uk-UA" dirty="0"/>
          </a:p>
          <a:p>
            <a:endParaRPr lang="uk-UA" dirty="0"/>
          </a:p>
        </p:txBody>
      </p:sp>
      <p:pic>
        <p:nvPicPr>
          <p:cNvPr id="3" name="Рисунок 2">
            <a:extLst>
              <a:ext uri="{FF2B5EF4-FFF2-40B4-BE49-F238E27FC236}">
                <a16:creationId xmlns:a16="http://schemas.microsoft.com/office/drawing/2014/main" id="{3681207B-20AB-4B8F-9445-46EFD24EE439}"/>
              </a:ext>
            </a:extLst>
          </p:cNvPr>
          <p:cNvPicPr>
            <a:picLocks noChangeAspect="1"/>
          </p:cNvPicPr>
          <p:nvPr/>
        </p:nvPicPr>
        <p:blipFill>
          <a:blip r:embed="rId2"/>
          <a:stretch>
            <a:fillRect/>
          </a:stretch>
        </p:blipFill>
        <p:spPr>
          <a:xfrm>
            <a:off x="1364551" y="3977640"/>
            <a:ext cx="3244025" cy="2679192"/>
          </a:xfrm>
          <a:prstGeom prst="rect">
            <a:avLst/>
          </a:prstGeom>
        </p:spPr>
      </p:pic>
      <p:pic>
        <p:nvPicPr>
          <p:cNvPr id="7" name="Рисунок 6">
            <a:extLst>
              <a:ext uri="{FF2B5EF4-FFF2-40B4-BE49-F238E27FC236}">
                <a16:creationId xmlns:a16="http://schemas.microsoft.com/office/drawing/2014/main" id="{7C560304-2C31-4628-82E5-83E59C90279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0" y="3350729"/>
            <a:ext cx="2783777" cy="2665715"/>
          </a:xfrm>
          <a:prstGeom prst="rect">
            <a:avLst/>
          </a:prstGeom>
        </p:spPr>
      </p:pic>
    </p:spTree>
    <p:extLst>
      <p:ext uri="{BB962C8B-B14F-4D97-AF65-F5344CB8AC3E}">
        <p14:creationId xmlns:p14="http://schemas.microsoft.com/office/powerpoint/2010/main" val="3868549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430CAFA-3EE4-46E6-B950-55526DBC1A89}"/>
              </a:ext>
            </a:extLst>
          </p:cNvPr>
          <p:cNvSpPr/>
          <p:nvPr/>
        </p:nvSpPr>
        <p:spPr>
          <a:xfrm>
            <a:off x="3048000" y="1582341"/>
            <a:ext cx="6096000" cy="646331"/>
          </a:xfrm>
          <a:prstGeom prst="rect">
            <a:avLst/>
          </a:prstGeom>
        </p:spPr>
        <p:txBody>
          <a:bodyPr>
            <a:spAutoFit/>
          </a:bodyPr>
          <a:lstStyle/>
          <a:p>
            <a:endParaRPr lang="uk-UA" dirty="0"/>
          </a:p>
          <a:p>
            <a:endParaRPr lang="uk-UA" dirty="0"/>
          </a:p>
        </p:txBody>
      </p:sp>
      <p:sp>
        <p:nvSpPr>
          <p:cNvPr id="3" name="TextBox 2">
            <a:extLst>
              <a:ext uri="{FF2B5EF4-FFF2-40B4-BE49-F238E27FC236}">
                <a16:creationId xmlns:a16="http://schemas.microsoft.com/office/drawing/2014/main" id="{970DAEF2-3CCB-4EEE-A358-C7B4BFC5EFE7}"/>
              </a:ext>
            </a:extLst>
          </p:cNvPr>
          <p:cNvSpPr txBox="1"/>
          <p:nvPr/>
        </p:nvSpPr>
        <p:spPr>
          <a:xfrm>
            <a:off x="2384478" y="266126"/>
            <a:ext cx="9237545" cy="2554545"/>
          </a:xfrm>
          <a:prstGeom prst="rect">
            <a:avLst/>
          </a:prstGeom>
          <a:solidFill>
            <a:schemeClr val="accent2">
              <a:lumMod val="20000"/>
              <a:lumOff val="80000"/>
            </a:schemeClr>
          </a:solidFill>
        </p:spPr>
        <p:txBody>
          <a:bodyPr wrap="square" rtlCol="0">
            <a:spAutoFit/>
          </a:bodyPr>
          <a:lstStyle/>
          <a:p>
            <a:r>
              <a:rPr lang="uk-UA" sz="3200" b="1" dirty="0">
                <a:solidFill>
                  <a:srgbClr val="C00000"/>
                </a:solidFill>
                <a:latin typeface="Times New Roman" panose="02020603050405020304" pitchFamily="18" charset="0"/>
                <a:cs typeface="Times New Roman" panose="02020603050405020304" pitchFamily="18" charset="0"/>
              </a:rPr>
              <a:t>Важливо доносити до батьків інформацію про загрозу використання</a:t>
            </a:r>
          </a:p>
          <a:p>
            <a:r>
              <a:rPr lang="uk-UA" sz="3200" b="1" dirty="0">
                <a:solidFill>
                  <a:srgbClr val="C00000"/>
                </a:solidFill>
                <a:latin typeface="Times New Roman" panose="02020603050405020304" pitchFamily="18" charset="0"/>
                <a:cs typeface="Times New Roman" panose="02020603050405020304" pitchFamily="18" charset="0"/>
              </a:rPr>
              <a:t> мультимедійних засобів у вихованні дітей, які </a:t>
            </a:r>
            <a:r>
              <a:rPr lang="uk-UA" sz="3200" b="1" dirty="0" err="1">
                <a:solidFill>
                  <a:srgbClr val="C00000"/>
                </a:solidFill>
                <a:latin typeface="Times New Roman" panose="02020603050405020304" pitchFamily="18" charset="0"/>
                <a:cs typeface="Times New Roman" panose="02020603050405020304" pitchFamily="18" charset="0"/>
              </a:rPr>
              <a:t>рушійно</a:t>
            </a:r>
            <a:r>
              <a:rPr lang="uk-UA" sz="3200" b="1" dirty="0">
                <a:solidFill>
                  <a:srgbClr val="C00000"/>
                </a:solidFill>
                <a:latin typeface="Times New Roman" panose="02020603050405020304" pitchFamily="18" charset="0"/>
                <a:cs typeface="Times New Roman" panose="02020603050405020304" pitchFamily="18" charset="0"/>
              </a:rPr>
              <a:t> впливають на інтелектуальний розвиток дитини</a:t>
            </a:r>
          </a:p>
        </p:txBody>
      </p:sp>
      <p:sp>
        <p:nvSpPr>
          <p:cNvPr id="5" name="Прямокутник 4">
            <a:extLst>
              <a:ext uri="{FF2B5EF4-FFF2-40B4-BE49-F238E27FC236}">
                <a16:creationId xmlns:a16="http://schemas.microsoft.com/office/drawing/2014/main" id="{DB111960-EA59-40A7-AB22-6084876FEB4A}"/>
              </a:ext>
            </a:extLst>
          </p:cNvPr>
          <p:cNvSpPr/>
          <p:nvPr/>
        </p:nvSpPr>
        <p:spPr>
          <a:xfrm>
            <a:off x="5004816" y="3035187"/>
            <a:ext cx="6632448" cy="3108543"/>
          </a:xfrm>
          <a:prstGeom prst="rect">
            <a:avLst/>
          </a:prstGeom>
          <a:solidFill>
            <a:schemeClr val="accent2">
              <a:lumMod val="20000"/>
              <a:lumOff val="80000"/>
            </a:schemeClr>
          </a:solidFill>
        </p:spPr>
        <p:txBody>
          <a:bodyPr wrap="square">
            <a:spAutoFit/>
          </a:bodyPr>
          <a:lstStyle/>
          <a:p>
            <a:r>
              <a:rPr lang="uk-UA" dirty="0"/>
              <a:t> </a:t>
            </a:r>
            <a:r>
              <a:rPr lang="uk-UA" sz="2800" b="1" dirty="0">
                <a:solidFill>
                  <a:srgbClr val="006600"/>
                </a:solidFill>
                <a:latin typeface="Times New Roman" panose="02020603050405020304" pitchFamily="18" charset="0"/>
                <a:cs typeface="Times New Roman" panose="02020603050405020304" pitchFamily="18" charset="0"/>
              </a:rPr>
              <a:t>Мультики і розвивальні ігри</a:t>
            </a:r>
          </a:p>
          <a:p>
            <a:r>
              <a:rPr lang="uk-UA" sz="2800" b="1" dirty="0">
                <a:solidFill>
                  <a:srgbClr val="006600"/>
                </a:solidFill>
                <a:latin typeface="Times New Roman" panose="02020603050405020304" pitchFamily="18" charset="0"/>
                <a:cs typeface="Times New Roman" panose="02020603050405020304" pitchFamily="18" charset="0"/>
              </a:rPr>
              <a:t> на різноманітних гаджетах ні в якому разі не можуть стати альтернативою художньої літератури і усної народної творчості, вони навіть несуть загрозу затримці або повільному розвитку мовлення дитини.</a:t>
            </a:r>
            <a:r>
              <a:rPr lang="uk-UA" dirty="0"/>
              <a:t>  </a:t>
            </a:r>
          </a:p>
        </p:txBody>
      </p:sp>
      <p:pic>
        <p:nvPicPr>
          <p:cNvPr id="6" name="Рисунок 5">
            <a:extLst>
              <a:ext uri="{FF2B5EF4-FFF2-40B4-BE49-F238E27FC236}">
                <a16:creationId xmlns:a16="http://schemas.microsoft.com/office/drawing/2014/main" id="{8947682B-2393-4755-B77F-8E91BD7C2618}"/>
              </a:ext>
            </a:extLst>
          </p:cNvPr>
          <p:cNvPicPr>
            <a:picLocks noChangeAspect="1"/>
          </p:cNvPicPr>
          <p:nvPr/>
        </p:nvPicPr>
        <p:blipFill>
          <a:blip r:embed="rId2"/>
          <a:stretch>
            <a:fillRect/>
          </a:stretch>
        </p:blipFill>
        <p:spPr>
          <a:xfrm>
            <a:off x="460228" y="200537"/>
            <a:ext cx="1304564" cy="3108542"/>
          </a:xfrm>
          <a:prstGeom prst="rect">
            <a:avLst/>
          </a:prstGeom>
        </p:spPr>
      </p:pic>
      <p:pic>
        <p:nvPicPr>
          <p:cNvPr id="7" name="Рисунок 6">
            <a:extLst>
              <a:ext uri="{FF2B5EF4-FFF2-40B4-BE49-F238E27FC236}">
                <a16:creationId xmlns:a16="http://schemas.microsoft.com/office/drawing/2014/main" id="{88FE6A41-F019-44E7-A6E1-7E90BE1AD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496" y="3309079"/>
            <a:ext cx="3825240" cy="3282795"/>
          </a:xfrm>
          <a:prstGeom prst="rect">
            <a:avLst/>
          </a:prstGeom>
        </p:spPr>
      </p:pic>
    </p:spTree>
    <p:extLst>
      <p:ext uri="{BB962C8B-B14F-4D97-AF65-F5344CB8AC3E}">
        <p14:creationId xmlns:p14="http://schemas.microsoft.com/office/powerpoint/2010/main" val="3811306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0AB9B2E-4E35-4EB1-A463-AE110FE34FA4}"/>
              </a:ext>
            </a:extLst>
          </p:cNvPr>
          <p:cNvSpPr/>
          <p:nvPr/>
        </p:nvSpPr>
        <p:spPr>
          <a:xfrm>
            <a:off x="115107" y="782346"/>
            <a:ext cx="7469601" cy="5386090"/>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Ø"/>
            </a:pPr>
            <a:r>
              <a:rPr lang="uk-UA" sz="4400" b="1" dirty="0">
                <a:solidFill>
                  <a:srgbClr val="0000FF"/>
                </a:solidFill>
                <a:latin typeface="Times New Roman" panose="02020603050405020304" pitchFamily="18" charset="0"/>
                <a:cs typeface="Times New Roman" panose="02020603050405020304" pitchFamily="18" charset="0"/>
              </a:rPr>
              <a:t>Озвучення мультиків дорослими </a:t>
            </a:r>
            <a:r>
              <a:rPr lang="uk-UA" sz="4000" b="1" i="1" dirty="0">
                <a:solidFill>
                  <a:schemeClr val="accent2">
                    <a:lumMod val="75000"/>
                  </a:schemeClr>
                </a:solidFill>
                <a:latin typeface="Times New Roman" panose="02020603050405020304" pitchFamily="18" charset="0"/>
                <a:cs typeface="Times New Roman" panose="02020603050405020304" pitchFamily="18" charset="0"/>
              </a:rPr>
              <a:t>йде у пришвидшеному темпі, яскраві картинки швидко змінюються, це все</a:t>
            </a:r>
            <a:r>
              <a:rPr lang="uk-UA" sz="4000" b="1" dirty="0">
                <a:solidFill>
                  <a:schemeClr val="accent5">
                    <a:lumMod val="75000"/>
                  </a:schemeClr>
                </a:solidFill>
                <a:latin typeface="Times New Roman" panose="02020603050405020304" pitchFamily="18" charset="0"/>
                <a:cs typeface="Times New Roman" panose="02020603050405020304" pitchFamily="18" charset="0"/>
              </a:rPr>
              <a:t> </a:t>
            </a:r>
            <a:r>
              <a:rPr lang="uk-UA" sz="4400" b="1" dirty="0">
                <a:solidFill>
                  <a:srgbClr val="C00000"/>
                </a:solidFill>
                <a:latin typeface="Times New Roman" panose="02020603050405020304" pitchFamily="18" charset="0"/>
                <a:cs typeface="Times New Roman" panose="02020603050405020304" pitchFamily="18" charset="0"/>
              </a:rPr>
              <a:t>заважає дитині вслухатися в мовлення, </a:t>
            </a:r>
          </a:p>
          <a:p>
            <a:r>
              <a:rPr lang="uk-UA" sz="4400" b="1" dirty="0">
                <a:solidFill>
                  <a:srgbClr val="C00000"/>
                </a:solidFill>
                <a:latin typeface="Times New Roman" panose="02020603050405020304" pitchFamily="18" charset="0"/>
                <a:cs typeface="Times New Roman" panose="02020603050405020304" pitchFamily="18" charset="0"/>
              </a:rPr>
              <a:t>зрозуміти текст</a:t>
            </a:r>
          </a:p>
        </p:txBody>
      </p:sp>
      <p:pic>
        <p:nvPicPr>
          <p:cNvPr id="3" name="Рисунок 2">
            <a:extLst>
              <a:ext uri="{FF2B5EF4-FFF2-40B4-BE49-F238E27FC236}">
                <a16:creationId xmlns:a16="http://schemas.microsoft.com/office/drawing/2014/main" id="{BF9CE350-396C-49E7-81E6-5C6F248CC8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84708" y="3620336"/>
            <a:ext cx="4009884" cy="2780463"/>
          </a:xfrm>
          <a:prstGeom prst="rect">
            <a:avLst/>
          </a:prstGeom>
        </p:spPr>
      </p:pic>
      <p:pic>
        <p:nvPicPr>
          <p:cNvPr id="7" name="Рисунок 6">
            <a:extLst>
              <a:ext uri="{FF2B5EF4-FFF2-40B4-BE49-F238E27FC236}">
                <a16:creationId xmlns:a16="http://schemas.microsoft.com/office/drawing/2014/main" id="{BC8B81D7-760A-437B-BB44-F818C114F8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46721" y="310896"/>
            <a:ext cx="3127248" cy="3017520"/>
          </a:xfrm>
          <a:prstGeom prst="rect">
            <a:avLst/>
          </a:prstGeom>
        </p:spPr>
      </p:pic>
    </p:spTree>
    <p:extLst>
      <p:ext uri="{BB962C8B-B14F-4D97-AF65-F5344CB8AC3E}">
        <p14:creationId xmlns:p14="http://schemas.microsoft.com/office/powerpoint/2010/main" val="1912875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42BFD316-5CC9-4A15-832B-BD1F3263B123}"/>
              </a:ext>
            </a:extLst>
          </p:cNvPr>
          <p:cNvSpPr/>
          <p:nvPr/>
        </p:nvSpPr>
        <p:spPr>
          <a:xfrm>
            <a:off x="3675644" y="175154"/>
            <a:ext cx="6846771" cy="3477875"/>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v"/>
            </a:pPr>
            <a:r>
              <a:rPr lang="uk-UA" sz="4400" b="1" i="1" dirty="0">
                <a:solidFill>
                  <a:srgbClr val="0000FF"/>
                </a:solidFill>
                <a:latin typeface="Times New Roman" panose="02020603050405020304" pitchFamily="18" charset="0"/>
                <a:cs typeface="Times New Roman" panose="02020603050405020304" pitchFamily="18" charset="0"/>
              </a:rPr>
              <a:t>Гаджети та сучасні іграшки </a:t>
            </a:r>
          </a:p>
          <a:p>
            <a:r>
              <a:rPr lang="uk-UA" sz="4400" b="1" dirty="0">
                <a:solidFill>
                  <a:srgbClr val="FF0000"/>
                </a:solidFill>
                <a:latin typeface="Times New Roman" panose="02020603050405020304" pitchFamily="18" charset="0"/>
                <a:cs typeface="Times New Roman" panose="02020603050405020304" pitchFamily="18" charset="0"/>
              </a:rPr>
              <a:t>крадуть </a:t>
            </a:r>
            <a:r>
              <a:rPr lang="uk-UA" sz="4400" b="1" i="1" dirty="0">
                <a:solidFill>
                  <a:srgbClr val="0000FF"/>
                </a:solidFill>
                <a:latin typeface="Times New Roman" panose="02020603050405020304" pitchFamily="18" charset="0"/>
                <a:cs typeface="Times New Roman" panose="02020603050405020304" pitchFamily="18" charset="0"/>
              </a:rPr>
              <a:t>у дітей  дитинство,  просте живе спілкування та дружбу</a:t>
            </a:r>
          </a:p>
        </p:txBody>
      </p:sp>
      <p:pic>
        <p:nvPicPr>
          <p:cNvPr id="7" name="Рисунок 6">
            <a:extLst>
              <a:ext uri="{FF2B5EF4-FFF2-40B4-BE49-F238E27FC236}">
                <a16:creationId xmlns:a16="http://schemas.microsoft.com/office/drawing/2014/main" id="{A140FDD6-4130-46A8-89DF-337CDA4F2283}"/>
              </a:ext>
            </a:extLst>
          </p:cNvPr>
          <p:cNvPicPr>
            <a:picLocks noChangeAspect="1"/>
          </p:cNvPicPr>
          <p:nvPr/>
        </p:nvPicPr>
        <p:blipFill>
          <a:blip r:embed="rId2"/>
          <a:stretch>
            <a:fillRect/>
          </a:stretch>
        </p:blipFill>
        <p:spPr>
          <a:xfrm>
            <a:off x="357619" y="3081528"/>
            <a:ext cx="3574057" cy="3529584"/>
          </a:xfrm>
          <a:prstGeom prst="rect">
            <a:avLst/>
          </a:prstGeom>
        </p:spPr>
      </p:pic>
      <p:pic>
        <p:nvPicPr>
          <p:cNvPr id="11" name="Рисунок 10">
            <a:extLst>
              <a:ext uri="{FF2B5EF4-FFF2-40B4-BE49-F238E27FC236}">
                <a16:creationId xmlns:a16="http://schemas.microsoft.com/office/drawing/2014/main" id="{8CDCF214-1B60-457E-B91F-DDE9652825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6995" y="205739"/>
            <a:ext cx="1677412" cy="2478023"/>
          </a:xfrm>
          <a:prstGeom prst="rect">
            <a:avLst/>
          </a:prstGeom>
        </p:spPr>
      </p:pic>
      <p:pic>
        <p:nvPicPr>
          <p:cNvPr id="2" name="Рисунок 1">
            <a:extLst>
              <a:ext uri="{FF2B5EF4-FFF2-40B4-BE49-F238E27FC236}">
                <a16:creationId xmlns:a16="http://schemas.microsoft.com/office/drawing/2014/main" id="{2F42D88E-9D88-4B22-B7DC-B5DBD456E8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9249" y="3553113"/>
            <a:ext cx="4034404" cy="2637375"/>
          </a:xfrm>
          <a:prstGeom prst="rect">
            <a:avLst/>
          </a:prstGeom>
        </p:spPr>
      </p:pic>
    </p:spTree>
    <p:extLst>
      <p:ext uri="{BB962C8B-B14F-4D97-AF65-F5344CB8AC3E}">
        <p14:creationId xmlns:p14="http://schemas.microsoft.com/office/powerpoint/2010/main" val="11742526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9" name="Прямокутник 8">
            <a:extLst>
              <a:ext uri="{FF2B5EF4-FFF2-40B4-BE49-F238E27FC236}">
                <a16:creationId xmlns:a16="http://schemas.microsoft.com/office/drawing/2014/main" id="{AD55CC51-AC8D-4DCB-814A-ABD6216E7FA5}"/>
              </a:ext>
            </a:extLst>
          </p:cNvPr>
          <p:cNvSpPr/>
          <p:nvPr/>
        </p:nvSpPr>
        <p:spPr>
          <a:xfrm>
            <a:off x="266178" y="251800"/>
            <a:ext cx="8638538" cy="2677656"/>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Ø"/>
            </a:pPr>
            <a:r>
              <a:rPr lang="ru-RU" sz="4000" b="1" dirty="0">
                <a:solidFill>
                  <a:schemeClr val="accent2">
                    <a:lumMod val="75000"/>
                  </a:schemeClr>
                </a:solidFill>
                <a:latin typeface="Times New Roman" panose="02020603050405020304" pitchFamily="18" charset="0"/>
                <a:cs typeface="Times New Roman" panose="02020603050405020304" pitchFamily="18" charset="0"/>
              </a:rPr>
              <a:t>і батьки </a:t>
            </a:r>
            <a:r>
              <a:rPr lang="ru-RU" sz="4000" b="1" dirty="0" err="1">
                <a:solidFill>
                  <a:schemeClr val="accent2">
                    <a:lumMod val="75000"/>
                  </a:schemeClr>
                </a:solidFill>
                <a:latin typeface="Times New Roman" panose="02020603050405020304" pitchFamily="18" charset="0"/>
                <a:cs typeface="Times New Roman" panose="02020603050405020304" pitchFamily="18" charset="0"/>
              </a:rPr>
              <a:t>сприяють</a:t>
            </a:r>
            <a:r>
              <a:rPr lang="ru-RU" sz="4000" b="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dirty="0" err="1">
                <a:solidFill>
                  <a:schemeClr val="accent2">
                    <a:lumMod val="75000"/>
                  </a:schemeClr>
                </a:solidFill>
                <a:latin typeface="Times New Roman" panose="02020603050405020304" pitchFamily="18" charset="0"/>
                <a:cs typeface="Times New Roman" panose="02020603050405020304" pitchFamily="18" charset="0"/>
              </a:rPr>
              <a:t>цьому</a:t>
            </a:r>
            <a:r>
              <a:rPr lang="ru-RU" sz="4000" b="1" dirty="0">
                <a:solidFill>
                  <a:schemeClr val="accent2">
                    <a:lumMod val="75000"/>
                  </a:schemeClr>
                </a:solidFill>
                <a:latin typeface="Times New Roman" panose="02020603050405020304" pitchFamily="18" charset="0"/>
                <a:cs typeface="Times New Roman" panose="02020603050405020304" pitchFamily="18" charset="0"/>
              </a:rPr>
              <a:t> все </a:t>
            </a:r>
            <a:r>
              <a:rPr lang="ru-RU" sz="4000" b="1" dirty="0" err="1">
                <a:solidFill>
                  <a:schemeClr val="accent2">
                    <a:lumMod val="75000"/>
                  </a:schemeClr>
                </a:solidFill>
                <a:latin typeface="Times New Roman" panose="02020603050405020304" pitchFamily="18" charset="0"/>
                <a:cs typeface="Times New Roman" panose="02020603050405020304" pitchFamily="18" charset="0"/>
              </a:rPr>
              <a:t>більше</a:t>
            </a:r>
            <a:r>
              <a:rPr lang="ru-RU" sz="4000" b="1" dirty="0">
                <a:solidFill>
                  <a:schemeClr val="accent2">
                    <a:lumMod val="75000"/>
                  </a:schemeClr>
                </a:solidFill>
                <a:latin typeface="Times New Roman" panose="02020603050405020304" pitchFamily="18" charset="0"/>
                <a:cs typeface="Times New Roman" panose="02020603050405020304" pitchFamily="18" charset="0"/>
              </a:rPr>
              <a:t> та </a:t>
            </a:r>
            <a:r>
              <a:rPr lang="ru-RU" sz="4000" b="1" dirty="0" err="1">
                <a:solidFill>
                  <a:schemeClr val="accent2">
                    <a:lumMod val="75000"/>
                  </a:schemeClr>
                </a:solidFill>
                <a:latin typeface="Times New Roman" panose="02020603050405020304" pitchFamily="18" charset="0"/>
                <a:cs typeface="Times New Roman" panose="02020603050405020304" pitchFamily="18" charset="0"/>
              </a:rPr>
              <a:t>забувають</a:t>
            </a:r>
            <a:r>
              <a:rPr lang="ru-RU" sz="4000" b="1" dirty="0">
                <a:solidFill>
                  <a:schemeClr val="accent2">
                    <a:lumMod val="75000"/>
                  </a:schemeClr>
                </a:solidFill>
                <a:latin typeface="Times New Roman" panose="02020603050405020304" pitchFamily="18" charset="0"/>
                <a:cs typeface="Times New Roman" panose="02020603050405020304" pitchFamily="18" charset="0"/>
              </a:rPr>
              <a:t> про</a:t>
            </a:r>
            <a:r>
              <a:rPr lang="ru-RU" sz="4000" b="1" dirty="0">
                <a:solidFill>
                  <a:srgbClr val="FF0000"/>
                </a:solidFill>
                <a:latin typeface="Times New Roman" panose="02020603050405020304" pitchFamily="18" charset="0"/>
                <a:cs typeface="Times New Roman" panose="02020603050405020304" pitchFamily="18" charset="0"/>
              </a:rPr>
              <a:t> </a:t>
            </a:r>
            <a:r>
              <a:rPr lang="ru-RU" sz="4400" b="1" dirty="0" err="1">
                <a:solidFill>
                  <a:srgbClr val="FF0000"/>
                </a:solidFill>
                <a:latin typeface="Times New Roman" panose="02020603050405020304" pitchFamily="18" charset="0"/>
                <a:cs typeface="Times New Roman" panose="02020603050405020304" pitchFamily="18" charset="0"/>
              </a:rPr>
              <a:t>звичайний</a:t>
            </a:r>
            <a:r>
              <a:rPr lang="ru-RU" sz="4400" b="1" dirty="0">
                <a:solidFill>
                  <a:srgbClr val="FF0000"/>
                </a:solidFill>
                <a:latin typeface="Times New Roman" panose="02020603050405020304" pitchFamily="18" charset="0"/>
                <a:cs typeface="Times New Roman" panose="02020603050405020304" pitchFamily="18" charset="0"/>
              </a:rPr>
              <a:t> </a:t>
            </a:r>
            <a:r>
              <a:rPr lang="ru-RU" sz="4400" b="1" dirty="0" err="1">
                <a:solidFill>
                  <a:srgbClr val="FF0000"/>
                </a:solidFill>
                <a:latin typeface="Times New Roman" panose="02020603050405020304" pitchFamily="18" charset="0"/>
                <a:cs typeface="Times New Roman" panose="02020603050405020304" pitchFamily="18" charset="0"/>
              </a:rPr>
              <a:t>діалог</a:t>
            </a:r>
            <a:r>
              <a:rPr lang="ru-RU" sz="4400" b="1" dirty="0">
                <a:solidFill>
                  <a:srgbClr val="FF0000"/>
                </a:solidFill>
                <a:latin typeface="Times New Roman" panose="02020603050405020304" pitchFamily="18" charset="0"/>
                <a:cs typeface="Times New Roman" panose="02020603050405020304" pitchFamily="18" charset="0"/>
              </a:rPr>
              <a:t> </a:t>
            </a:r>
            <a:r>
              <a:rPr lang="ru-RU" sz="4400" b="1" dirty="0" err="1">
                <a:solidFill>
                  <a:srgbClr val="FF0000"/>
                </a:solidFill>
                <a:latin typeface="Times New Roman" panose="02020603050405020304" pitchFamily="18" charset="0"/>
                <a:cs typeface="Times New Roman" panose="02020603050405020304" pitchFamily="18" charset="0"/>
              </a:rPr>
              <a:t>чи</a:t>
            </a:r>
            <a:r>
              <a:rPr lang="ru-RU" sz="4400" b="1" dirty="0">
                <a:solidFill>
                  <a:srgbClr val="FF0000"/>
                </a:solidFill>
                <a:latin typeface="Times New Roman" panose="02020603050405020304" pitchFamily="18" charset="0"/>
                <a:cs typeface="Times New Roman" panose="02020603050405020304" pitchFamily="18" charset="0"/>
              </a:rPr>
              <a:t> </a:t>
            </a:r>
            <a:r>
              <a:rPr lang="ru-RU" sz="4400" b="1" dirty="0" err="1">
                <a:solidFill>
                  <a:srgbClr val="FF0000"/>
                </a:solidFill>
                <a:latin typeface="Times New Roman" panose="02020603050405020304" pitchFamily="18" charset="0"/>
                <a:cs typeface="Times New Roman" panose="02020603050405020304" pitchFamily="18" charset="0"/>
              </a:rPr>
              <a:t>бесіду</a:t>
            </a:r>
            <a:r>
              <a:rPr lang="ru-RU" sz="4400" b="1" dirty="0">
                <a:solidFill>
                  <a:srgbClr val="FF0000"/>
                </a:solidFill>
                <a:latin typeface="Times New Roman" panose="02020603050405020304" pitchFamily="18" charset="0"/>
                <a:cs typeface="Times New Roman" panose="02020603050405020304" pitchFamily="18" charset="0"/>
              </a:rPr>
              <a:t> з </a:t>
            </a:r>
            <a:r>
              <a:rPr lang="ru-RU" sz="4400" b="1" dirty="0" err="1">
                <a:solidFill>
                  <a:srgbClr val="FF0000"/>
                </a:solidFill>
                <a:latin typeface="Times New Roman" panose="02020603050405020304" pitchFamily="18" charset="0"/>
                <a:cs typeface="Times New Roman" panose="02020603050405020304" pitchFamily="18" charset="0"/>
              </a:rPr>
              <a:t>дітьми</a:t>
            </a:r>
            <a:endParaRPr lang="uk-UA" sz="4400" b="1" dirty="0">
              <a:solidFill>
                <a:srgbClr val="FF0000"/>
              </a:solidFill>
              <a:latin typeface="Times New Roman" panose="02020603050405020304" pitchFamily="18" charset="0"/>
              <a:cs typeface="Times New Roman" panose="02020603050405020304" pitchFamily="18" charset="0"/>
            </a:endParaRPr>
          </a:p>
        </p:txBody>
      </p:sp>
      <p:sp>
        <p:nvSpPr>
          <p:cNvPr id="10" name="Прямокутник 9">
            <a:extLst>
              <a:ext uri="{FF2B5EF4-FFF2-40B4-BE49-F238E27FC236}">
                <a16:creationId xmlns:a16="http://schemas.microsoft.com/office/drawing/2014/main" id="{F158576C-DD7B-464E-890B-F641D904DCDA}"/>
              </a:ext>
            </a:extLst>
          </p:cNvPr>
          <p:cNvSpPr/>
          <p:nvPr/>
        </p:nvSpPr>
        <p:spPr>
          <a:xfrm>
            <a:off x="448056" y="3995260"/>
            <a:ext cx="7534656" cy="2308324"/>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Ø"/>
            </a:pPr>
            <a:r>
              <a:rPr lang="ru-RU" sz="3600" b="1" dirty="0" err="1">
                <a:solidFill>
                  <a:schemeClr val="accent2">
                    <a:lumMod val="75000"/>
                  </a:schemeClr>
                </a:solidFill>
                <a:latin typeface="Times New Roman" panose="02020603050405020304" pitchFamily="18" charset="0"/>
                <a:cs typeface="Times New Roman" panose="02020603050405020304" pitchFamily="18" charset="0"/>
              </a:rPr>
              <a:t>Розвиток</a:t>
            </a:r>
            <a:r>
              <a:rPr lang="ru-RU" sz="3600" b="1" dirty="0">
                <a:solidFill>
                  <a:schemeClr val="accent2">
                    <a:lumMod val="75000"/>
                  </a:schemeClr>
                </a:solidFill>
                <a:latin typeface="Times New Roman" panose="02020603050405020304" pitchFamily="18" charset="0"/>
                <a:cs typeface="Times New Roman" panose="02020603050405020304" pitchFamily="18" charset="0"/>
              </a:rPr>
              <a:t> </a:t>
            </a:r>
            <a:r>
              <a:rPr lang="ru-RU" sz="3600" b="1" dirty="0" err="1">
                <a:solidFill>
                  <a:schemeClr val="accent2">
                    <a:lumMod val="75000"/>
                  </a:schemeClr>
                </a:solidFill>
                <a:latin typeface="Times New Roman" panose="02020603050405020304" pitchFamily="18" charset="0"/>
                <a:cs typeface="Times New Roman" panose="02020603050405020304" pitchFamily="18" charset="0"/>
              </a:rPr>
              <a:t>мовлення</a:t>
            </a:r>
            <a:r>
              <a:rPr lang="ru-RU" sz="3600" b="1" dirty="0">
                <a:solidFill>
                  <a:schemeClr val="accent2">
                    <a:lumMod val="75000"/>
                  </a:schemeClr>
                </a:solidFill>
                <a:latin typeface="Times New Roman" panose="02020603050405020304" pitchFamily="18" charset="0"/>
                <a:cs typeface="Times New Roman" panose="02020603050405020304" pitchFamily="18" charset="0"/>
              </a:rPr>
              <a:t> у </a:t>
            </a:r>
            <a:r>
              <a:rPr lang="ru-RU" sz="3600" b="1" dirty="0" err="1">
                <a:solidFill>
                  <a:schemeClr val="accent2">
                    <a:lumMod val="75000"/>
                  </a:schemeClr>
                </a:solidFill>
                <a:latin typeface="Times New Roman" panose="02020603050405020304" pitchFamily="18" charset="0"/>
                <a:cs typeface="Times New Roman" panose="02020603050405020304" pitchFamily="18" charset="0"/>
              </a:rPr>
              <a:t>період</a:t>
            </a:r>
            <a:r>
              <a:rPr lang="ru-RU" sz="3600" b="1" dirty="0">
                <a:solidFill>
                  <a:schemeClr val="accent2">
                    <a:lumMod val="75000"/>
                  </a:schemeClr>
                </a:solidFill>
                <a:latin typeface="Times New Roman" panose="02020603050405020304" pitchFamily="18" charset="0"/>
                <a:cs typeface="Times New Roman" panose="02020603050405020304" pitchFamily="18" charset="0"/>
              </a:rPr>
              <a:t> </a:t>
            </a:r>
            <a:r>
              <a:rPr lang="ru-RU" sz="3600" b="1" dirty="0" err="1">
                <a:solidFill>
                  <a:schemeClr val="accent2">
                    <a:lumMod val="75000"/>
                  </a:schemeClr>
                </a:solidFill>
                <a:latin typeface="Times New Roman" panose="02020603050405020304" pitchFamily="18" charset="0"/>
                <a:cs typeface="Times New Roman" panose="02020603050405020304" pitchFamily="18" charset="0"/>
              </a:rPr>
              <a:t>дошкільного</a:t>
            </a:r>
            <a:r>
              <a:rPr lang="ru-RU" sz="3600" b="1" dirty="0">
                <a:solidFill>
                  <a:schemeClr val="accent2">
                    <a:lumMod val="75000"/>
                  </a:schemeClr>
                </a:solidFill>
                <a:latin typeface="Times New Roman" panose="02020603050405020304" pitchFamily="18" charset="0"/>
                <a:cs typeface="Times New Roman" panose="02020603050405020304" pitchFamily="18" charset="0"/>
              </a:rPr>
              <a:t> </a:t>
            </a:r>
            <a:r>
              <a:rPr lang="ru-RU" sz="3600" b="1" dirty="0" err="1">
                <a:solidFill>
                  <a:schemeClr val="accent2">
                    <a:lumMod val="75000"/>
                  </a:schemeClr>
                </a:solidFill>
                <a:latin typeface="Times New Roman" panose="02020603050405020304" pitchFamily="18" charset="0"/>
                <a:cs typeface="Times New Roman" panose="02020603050405020304" pitchFamily="18" charset="0"/>
              </a:rPr>
              <a:t>віку</a:t>
            </a:r>
            <a:r>
              <a:rPr lang="ru-RU" sz="3600" b="1" dirty="0">
                <a:solidFill>
                  <a:schemeClr val="accent2">
                    <a:lumMod val="75000"/>
                  </a:schemeClr>
                </a:solidFill>
                <a:latin typeface="Times New Roman" panose="02020603050405020304" pitchFamily="18" charset="0"/>
                <a:cs typeface="Times New Roman" panose="02020603050405020304" pitchFamily="18" charset="0"/>
              </a:rPr>
              <a:t> </a:t>
            </a:r>
            <a:r>
              <a:rPr lang="ru-RU" sz="3600" b="1" dirty="0" err="1">
                <a:solidFill>
                  <a:schemeClr val="accent2">
                    <a:lumMod val="75000"/>
                  </a:schemeClr>
                </a:solidFill>
                <a:latin typeface="Times New Roman" panose="02020603050405020304" pitchFamily="18" charset="0"/>
                <a:cs typeface="Times New Roman" panose="02020603050405020304" pitchFamily="18" charset="0"/>
              </a:rPr>
              <a:t>йде</a:t>
            </a:r>
            <a:r>
              <a:rPr lang="ru-RU" sz="3600" b="1" dirty="0">
                <a:solidFill>
                  <a:schemeClr val="accent2">
                    <a:lumMod val="75000"/>
                  </a:schemeClr>
                </a:solidFill>
                <a:latin typeface="Times New Roman" panose="02020603050405020304" pitchFamily="18" charset="0"/>
                <a:cs typeface="Times New Roman" panose="02020603050405020304" pitchFamily="18" charset="0"/>
              </a:rPr>
              <a:t> </a:t>
            </a:r>
            <a:r>
              <a:rPr lang="ru-RU" sz="3600" b="1" dirty="0" err="1">
                <a:solidFill>
                  <a:schemeClr val="accent2">
                    <a:lumMod val="75000"/>
                  </a:schemeClr>
                </a:solidFill>
                <a:latin typeface="Times New Roman" panose="02020603050405020304" pitchFamily="18" charset="0"/>
                <a:cs typeface="Times New Roman" panose="02020603050405020304" pitchFamily="18" charset="0"/>
              </a:rPr>
              <a:t>швидким</a:t>
            </a:r>
            <a:r>
              <a:rPr lang="ru-RU" sz="3600" b="1" dirty="0">
                <a:solidFill>
                  <a:schemeClr val="accent2">
                    <a:lumMod val="75000"/>
                  </a:schemeClr>
                </a:solidFill>
                <a:latin typeface="Times New Roman" panose="02020603050405020304" pitchFamily="18" charset="0"/>
                <a:cs typeface="Times New Roman" panose="02020603050405020304" pitchFamily="18" charset="0"/>
              </a:rPr>
              <a:t> темпом, тому </a:t>
            </a:r>
            <a:r>
              <a:rPr lang="ru-RU" sz="3600" b="1" dirty="0" err="1">
                <a:solidFill>
                  <a:schemeClr val="accent2">
                    <a:lumMod val="75000"/>
                  </a:schemeClr>
                </a:solidFill>
                <a:latin typeface="Times New Roman" panose="02020603050405020304" pitchFamily="18" charset="0"/>
                <a:cs typeface="Times New Roman" panose="02020603050405020304" pitchFamily="18" charset="0"/>
              </a:rPr>
              <a:t>дітям</a:t>
            </a:r>
            <a:r>
              <a:rPr lang="ru-RU" sz="3600" b="1" dirty="0">
                <a:solidFill>
                  <a:schemeClr val="accent2">
                    <a:lumMod val="75000"/>
                  </a:schemeClr>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потрібна</a:t>
            </a:r>
            <a:r>
              <a:rPr lang="ru-RU" sz="3600" b="1" dirty="0">
                <a:solidFill>
                  <a:srgbClr val="FF0000"/>
                </a:solidFill>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допомога</a:t>
            </a:r>
            <a:r>
              <a:rPr lang="ru-RU" sz="3600" b="1" dirty="0">
                <a:solidFill>
                  <a:srgbClr val="FF0000"/>
                </a:solidFill>
                <a:latin typeface="Times New Roman" panose="02020603050405020304" pitchFamily="18" charset="0"/>
                <a:cs typeface="Times New Roman" panose="02020603050405020304" pitchFamily="18" charset="0"/>
              </a:rPr>
              <a:t> з боку </a:t>
            </a:r>
            <a:r>
              <a:rPr lang="ru-RU" sz="3600" b="1" dirty="0" err="1">
                <a:solidFill>
                  <a:srgbClr val="FF0000"/>
                </a:solidFill>
                <a:latin typeface="Times New Roman" panose="02020603050405020304" pitchFamily="18" charset="0"/>
                <a:cs typeface="Times New Roman" panose="02020603050405020304" pitchFamily="18" charset="0"/>
              </a:rPr>
              <a:t>дорослого</a:t>
            </a:r>
            <a:endParaRPr lang="ru-RU" sz="3600" b="1" dirty="0">
              <a:solidFill>
                <a:srgbClr val="FF0000"/>
              </a:solidFill>
              <a:latin typeface="Times New Roman" panose="02020603050405020304" pitchFamily="18" charset="0"/>
              <a:cs typeface="Times New Roman" panose="02020603050405020304" pitchFamily="18" charset="0"/>
            </a:endParaRPr>
          </a:p>
        </p:txBody>
      </p:sp>
      <p:pic>
        <p:nvPicPr>
          <p:cNvPr id="12" name="Рисунок 11">
            <a:extLst>
              <a:ext uri="{FF2B5EF4-FFF2-40B4-BE49-F238E27FC236}">
                <a16:creationId xmlns:a16="http://schemas.microsoft.com/office/drawing/2014/main" id="{0FF696D0-C2BC-4727-B4F6-4BB0BEEF92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71232" y="154777"/>
            <a:ext cx="1217551" cy="1435182"/>
          </a:xfrm>
          <a:prstGeom prst="rect">
            <a:avLst/>
          </a:prstGeom>
        </p:spPr>
      </p:pic>
      <p:pic>
        <p:nvPicPr>
          <p:cNvPr id="13" name="Рисунок 12">
            <a:extLst>
              <a:ext uri="{FF2B5EF4-FFF2-40B4-BE49-F238E27FC236}">
                <a16:creationId xmlns:a16="http://schemas.microsoft.com/office/drawing/2014/main" id="{2D547780-0769-4F7C-B36D-C8D425DA95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8783" y="155446"/>
            <a:ext cx="3308729" cy="3511297"/>
          </a:xfrm>
          <a:prstGeom prst="rect">
            <a:avLst/>
          </a:prstGeom>
        </p:spPr>
      </p:pic>
      <p:pic>
        <p:nvPicPr>
          <p:cNvPr id="2" name="Рисунок 1">
            <a:extLst>
              <a:ext uri="{FF2B5EF4-FFF2-40B4-BE49-F238E27FC236}">
                <a16:creationId xmlns:a16="http://schemas.microsoft.com/office/drawing/2014/main" id="{6EBEC246-CC21-45D8-B0E2-09A60EC932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71350" y="3995261"/>
            <a:ext cx="3648921" cy="2707292"/>
          </a:xfrm>
          <a:prstGeom prst="rect">
            <a:avLst/>
          </a:prstGeom>
        </p:spPr>
      </p:pic>
    </p:spTree>
    <p:extLst>
      <p:ext uri="{BB962C8B-B14F-4D97-AF65-F5344CB8AC3E}">
        <p14:creationId xmlns:p14="http://schemas.microsoft.com/office/powerpoint/2010/main" val="26246453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BCEE19C9-191C-4D6B-A24E-557BE8877F27}"/>
              </a:ext>
            </a:extLst>
          </p:cNvPr>
          <p:cNvSpPr/>
          <p:nvPr/>
        </p:nvSpPr>
        <p:spPr>
          <a:xfrm>
            <a:off x="169723" y="166120"/>
            <a:ext cx="9060658" cy="3170099"/>
          </a:xfrm>
          <a:prstGeom prst="rect">
            <a:avLst/>
          </a:prstGeom>
          <a:solidFill>
            <a:schemeClr val="accent2">
              <a:lumMod val="20000"/>
              <a:lumOff val="80000"/>
            </a:schemeClr>
          </a:solidFill>
        </p:spPr>
        <p:txBody>
          <a:bodyPr wrap="square">
            <a:spAutoFit/>
          </a:bodyPr>
          <a:lstStyle/>
          <a:p>
            <a:pPr marL="457200" indent="-457200">
              <a:buFont typeface="Wingdings" panose="05000000000000000000" pitchFamily="2" charset="2"/>
              <a:buChar char="v"/>
            </a:pPr>
            <a:r>
              <a:rPr lang="uk-UA" sz="4000" b="1" dirty="0">
                <a:solidFill>
                  <a:srgbClr val="FF0000"/>
                </a:solidFill>
                <a:latin typeface="Times New Roman" panose="02020603050405020304" pitchFamily="18" charset="0"/>
                <a:cs typeface="Times New Roman" panose="02020603050405020304" pitchFamily="18" charset="0"/>
              </a:rPr>
              <a:t>Мовлення дитини </a:t>
            </a:r>
            <a:r>
              <a:rPr lang="uk-UA" sz="4000" b="1" i="1" dirty="0">
                <a:solidFill>
                  <a:srgbClr val="0000FF"/>
                </a:solidFill>
                <a:latin typeface="Times New Roman" panose="02020603050405020304" pitchFamily="18" charset="0"/>
                <a:cs typeface="Times New Roman" panose="02020603050405020304" pitchFamily="18" charset="0"/>
              </a:rPr>
              <a:t>відіграє ключову роль у розвитку дитини, допомагаючи їй спілкуватися, виражати свої емоції, розвивати мислення та соціальні навички </a:t>
            </a:r>
          </a:p>
        </p:txBody>
      </p:sp>
      <p:sp>
        <p:nvSpPr>
          <p:cNvPr id="8" name="Прямокутник 7">
            <a:extLst>
              <a:ext uri="{FF2B5EF4-FFF2-40B4-BE49-F238E27FC236}">
                <a16:creationId xmlns:a16="http://schemas.microsoft.com/office/drawing/2014/main" id="{DDCD6CA6-3F0F-4171-880F-8EFB75C6E3B1}"/>
              </a:ext>
            </a:extLst>
          </p:cNvPr>
          <p:cNvSpPr/>
          <p:nvPr/>
        </p:nvSpPr>
        <p:spPr>
          <a:xfrm>
            <a:off x="3759669" y="3336219"/>
            <a:ext cx="8101585" cy="3170099"/>
          </a:xfrm>
          <a:prstGeom prst="rect">
            <a:avLst/>
          </a:prstGeom>
          <a:solidFill>
            <a:schemeClr val="accent1">
              <a:lumMod val="20000"/>
              <a:lumOff val="80000"/>
            </a:schemeClr>
          </a:solidFill>
        </p:spPr>
        <p:txBody>
          <a:bodyPr wrap="square">
            <a:spAutoFit/>
          </a:bodyPr>
          <a:lstStyle/>
          <a:p>
            <a:pPr marL="571500" indent="-571500">
              <a:buFont typeface="Wingdings" panose="05000000000000000000" pitchFamily="2" charset="2"/>
              <a:buChar char="v"/>
            </a:pPr>
            <a:r>
              <a:rPr lang="ru-RU" sz="4000" b="1" i="1" dirty="0" err="1">
                <a:solidFill>
                  <a:srgbClr val="FF0000"/>
                </a:solidFill>
                <a:latin typeface="Times New Roman" panose="02020603050405020304" pitchFamily="18" charset="0"/>
                <a:cs typeface="Times New Roman" panose="02020603050405020304" pitchFamily="18" charset="0"/>
              </a:rPr>
              <a:t>Пам’ятайте</a:t>
            </a:r>
            <a:r>
              <a:rPr lang="ru-RU" sz="4000" b="1" i="1" dirty="0">
                <a:solidFill>
                  <a:srgbClr val="FF0000"/>
                </a:solidFill>
                <a:latin typeface="Times New Roman" panose="02020603050405020304" pitchFamily="18" charset="0"/>
                <a:cs typeface="Times New Roman" panose="02020603050405020304" pitchFamily="18" charset="0"/>
              </a:rPr>
              <a:t>:</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зв’язне</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мовлення</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дитини</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дошкільного</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віку</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це</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крок</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до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успішного</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навчання</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у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школі</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та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адаптації</a:t>
            </a:r>
            <a:r>
              <a:rPr lang="ru-RU" sz="4000" b="1" i="1" dirty="0">
                <a:solidFill>
                  <a:schemeClr val="accent2">
                    <a:lumMod val="75000"/>
                  </a:schemeClr>
                </a:solidFill>
                <a:latin typeface="Times New Roman" panose="02020603050405020304" pitchFamily="18" charset="0"/>
                <a:cs typeface="Times New Roman" panose="02020603050405020304" pitchFamily="18" charset="0"/>
              </a:rPr>
              <a:t> в </a:t>
            </a:r>
            <a:r>
              <a:rPr lang="ru-RU" sz="4000" b="1" i="1" dirty="0" err="1">
                <a:solidFill>
                  <a:schemeClr val="accent2">
                    <a:lumMod val="75000"/>
                  </a:schemeClr>
                </a:solidFill>
                <a:latin typeface="Times New Roman" panose="02020603050405020304" pitchFamily="18" charset="0"/>
                <a:cs typeface="Times New Roman" panose="02020603050405020304" pitchFamily="18" charset="0"/>
              </a:rPr>
              <a:t>суспільстві</a:t>
            </a:r>
            <a:endParaRPr lang="ru-RU" sz="4000" dirty="0">
              <a:latin typeface="Times New Roman" panose="02020603050405020304" pitchFamily="18" charset="0"/>
              <a:cs typeface="Times New Roman" panose="02020603050405020304" pitchFamily="18" charset="0"/>
            </a:endParaRPr>
          </a:p>
        </p:txBody>
      </p:sp>
      <p:pic>
        <p:nvPicPr>
          <p:cNvPr id="9" name="Рисунок 8">
            <a:extLst>
              <a:ext uri="{FF2B5EF4-FFF2-40B4-BE49-F238E27FC236}">
                <a16:creationId xmlns:a16="http://schemas.microsoft.com/office/drawing/2014/main" id="{6DC4007C-463E-4429-9642-F4A612F55B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52560" y="429768"/>
            <a:ext cx="2798064" cy="2799120"/>
          </a:xfrm>
          <a:prstGeom prst="rect">
            <a:avLst/>
          </a:prstGeom>
        </p:spPr>
      </p:pic>
      <p:pic>
        <p:nvPicPr>
          <p:cNvPr id="11" name="Рисунок 10">
            <a:extLst>
              <a:ext uri="{FF2B5EF4-FFF2-40B4-BE49-F238E27FC236}">
                <a16:creationId xmlns:a16="http://schemas.microsoft.com/office/drawing/2014/main" id="{8108D899-6EE1-496B-B510-893D086DC836}"/>
              </a:ext>
            </a:extLst>
          </p:cNvPr>
          <p:cNvPicPr>
            <a:picLocks noChangeAspect="1"/>
          </p:cNvPicPr>
          <p:nvPr/>
        </p:nvPicPr>
        <p:blipFill>
          <a:blip r:embed="rId3"/>
          <a:stretch>
            <a:fillRect/>
          </a:stretch>
        </p:blipFill>
        <p:spPr>
          <a:xfrm flipH="1">
            <a:off x="330745" y="3429000"/>
            <a:ext cx="3428923" cy="3170099"/>
          </a:xfrm>
          <a:prstGeom prst="rect">
            <a:avLst/>
          </a:prstGeom>
        </p:spPr>
      </p:pic>
    </p:spTree>
    <p:extLst>
      <p:ext uri="{BB962C8B-B14F-4D97-AF65-F5344CB8AC3E}">
        <p14:creationId xmlns:p14="http://schemas.microsoft.com/office/powerpoint/2010/main" val="6884205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кутник 7">
            <a:extLst>
              <a:ext uri="{FF2B5EF4-FFF2-40B4-BE49-F238E27FC236}">
                <a16:creationId xmlns:a16="http://schemas.microsoft.com/office/drawing/2014/main" id="{57523334-F2A2-4760-A39E-9DBA133D359E}"/>
              </a:ext>
            </a:extLst>
          </p:cNvPr>
          <p:cNvSpPr/>
          <p:nvPr/>
        </p:nvSpPr>
        <p:spPr>
          <a:xfrm>
            <a:off x="952870" y="431865"/>
            <a:ext cx="10712388" cy="5016758"/>
          </a:xfrm>
          <a:prstGeom prst="rect">
            <a:avLst/>
          </a:prstGeom>
          <a:solidFill>
            <a:schemeClr val="accent1">
              <a:lumMod val="20000"/>
              <a:lumOff val="80000"/>
            </a:schemeClr>
          </a:solidFill>
        </p:spPr>
        <p:txBody>
          <a:bodyPr wrap="square">
            <a:spAutoFit/>
          </a:bodyPr>
          <a:lstStyle/>
          <a:p>
            <a:r>
              <a:rPr lang="uk-UA" sz="2000" b="1" dirty="0">
                <a:solidFill>
                  <a:srgbClr val="006600"/>
                </a:solidFill>
                <a:latin typeface="Times New Roman" panose="02020603050405020304" pitchFamily="18" charset="0"/>
                <a:cs typeface="Times New Roman" panose="02020603050405020304" pitchFamily="18" charset="0"/>
              </a:rPr>
              <a:t>Використані джерела:</a:t>
            </a:r>
          </a:p>
          <a:p>
            <a:endParaRPr lang="fi-FI" sz="2000" dirty="0">
              <a:solidFill>
                <a:srgbClr val="006600"/>
              </a:solidFill>
            </a:endParaRPr>
          </a:p>
          <a:p>
            <a:pPr marL="457200" indent="-457200">
              <a:buAutoNum type="arabicPeriod"/>
            </a:pPr>
            <a:r>
              <a:rPr lang="uk-UA" sz="2000" b="1" dirty="0">
                <a:solidFill>
                  <a:srgbClr val="006600"/>
                </a:solidFill>
                <a:latin typeface="Times New Roman" panose="02020603050405020304" pitchFamily="18" charset="0"/>
                <a:ea typeface="Constantia" panose="02030602050306030303" pitchFamily="18" charset="0"/>
              </a:rPr>
              <a:t>Освітня програма для дітей від 2 до 7 років «Дитина», ст. 356-363,  рекомендовано Міністерством освіти і науки України (лист МОН України № 1/11-4960 від 23.07.2020 р.) ;</a:t>
            </a:r>
          </a:p>
          <a:p>
            <a:pPr marL="457200" indent="-457200">
              <a:buFontTx/>
              <a:buAutoNum type="arabicPeriod"/>
            </a:pPr>
            <a:r>
              <a:rPr lang="uk-UA" sz="2000" b="1" dirty="0">
                <a:solidFill>
                  <a:srgbClr val="006600"/>
                </a:solidFill>
                <a:latin typeface="Times New Roman" panose="02020603050405020304" pitchFamily="18" charset="0"/>
                <a:ea typeface="Constantia" panose="02030602050306030303" pitchFamily="18" charset="0"/>
              </a:rPr>
              <a:t>Методичні рекомендації до освітньої програми для дітей від 2 до 7 років «Дитина», ст. 36-53;</a:t>
            </a:r>
          </a:p>
          <a:p>
            <a:pPr marL="457200" indent="-457200">
              <a:buFontTx/>
              <a:buAutoNum type="arabicPeriod"/>
            </a:pPr>
            <a:r>
              <a:rPr lang="ru-RU" sz="2000" b="1" dirty="0" err="1">
                <a:solidFill>
                  <a:srgbClr val="006600"/>
                </a:solidFill>
                <a:latin typeface="Times New Roman" panose="02020603050405020304" pitchFamily="18" charset="0"/>
                <a:ea typeface="Calibri"/>
                <a:cs typeface="Times New Roman" panose="02020603050405020304" pitchFamily="18" charset="0"/>
              </a:rPr>
              <a:t>Базовий</a:t>
            </a:r>
            <a:r>
              <a:rPr lang="ru-RU" sz="2000" b="1" dirty="0">
                <a:solidFill>
                  <a:srgbClr val="006600"/>
                </a:solidFill>
                <a:latin typeface="Times New Roman" panose="02020603050405020304" pitchFamily="18" charset="0"/>
                <a:ea typeface="Calibri"/>
                <a:cs typeface="Times New Roman" panose="02020603050405020304" pitchFamily="18" charset="0"/>
              </a:rPr>
              <a:t> компонент </a:t>
            </a:r>
            <a:r>
              <a:rPr lang="ru-RU" sz="2000" b="1" dirty="0" err="1">
                <a:solidFill>
                  <a:srgbClr val="006600"/>
                </a:solidFill>
                <a:latin typeface="Times New Roman" panose="02020603050405020304" pitchFamily="18" charset="0"/>
                <a:ea typeface="Calibri"/>
                <a:cs typeface="Times New Roman" panose="02020603050405020304" pitchFamily="18" charset="0"/>
              </a:rPr>
              <a:t>дошкільної</a:t>
            </a:r>
            <a:r>
              <a:rPr lang="ru-RU" sz="2000" b="1" dirty="0">
                <a:solidFill>
                  <a:srgbClr val="006600"/>
                </a:solidFill>
                <a:latin typeface="Times New Roman" panose="02020603050405020304" pitchFamily="18" charset="0"/>
                <a:ea typeface="Calibri"/>
                <a:cs typeface="Times New Roman" panose="02020603050405020304" pitchFamily="18" charset="0"/>
              </a:rPr>
              <a:t> </a:t>
            </a:r>
            <a:r>
              <a:rPr lang="ru-RU" sz="2000" b="1" dirty="0" err="1">
                <a:solidFill>
                  <a:srgbClr val="006600"/>
                </a:solidFill>
                <a:latin typeface="Times New Roman" panose="02020603050405020304" pitchFamily="18" charset="0"/>
                <a:ea typeface="Calibri"/>
                <a:cs typeface="Times New Roman" panose="02020603050405020304" pitchFamily="18" charset="0"/>
              </a:rPr>
              <a:t>освіти</a:t>
            </a:r>
            <a:r>
              <a:rPr lang="ru-RU" sz="2000" b="1" dirty="0">
                <a:solidFill>
                  <a:srgbClr val="006600"/>
                </a:solidFill>
                <a:latin typeface="Times New Roman" panose="02020603050405020304" pitchFamily="18" charset="0"/>
                <a:ea typeface="Calibri"/>
                <a:cs typeface="Times New Roman" panose="02020603050405020304" pitchFamily="18" charset="0"/>
              </a:rPr>
              <a:t> (</a:t>
            </a:r>
            <a:r>
              <a:rPr lang="uk-UA" sz="2000" b="1" dirty="0">
                <a:solidFill>
                  <a:srgbClr val="006600"/>
                </a:solidFill>
                <a:latin typeface="Times New Roman" panose="02020603050405020304" pitchFamily="18" charset="0"/>
                <a:ea typeface="Calibri"/>
                <a:cs typeface="Times New Roman" panose="02020603050405020304" pitchFamily="18" charset="0"/>
              </a:rPr>
              <a:t>Державний стандарт дошкільної освіти)</a:t>
            </a:r>
            <a:r>
              <a:rPr lang="ru-RU" sz="2000" b="1" dirty="0">
                <a:solidFill>
                  <a:srgbClr val="006600"/>
                </a:solidFill>
                <a:latin typeface="Times New Roman" panose="02020603050405020304" pitchFamily="18" charset="0"/>
                <a:ea typeface="Calibri"/>
                <a:cs typeface="Times New Roman" panose="02020603050405020304" pitchFamily="18" charset="0"/>
              </a:rPr>
              <a:t>.</a:t>
            </a:r>
            <a:r>
              <a:rPr lang="uk-UA" sz="2000" b="1" dirty="0">
                <a:solidFill>
                  <a:srgbClr val="006600"/>
                </a:solidFill>
                <a:latin typeface="Times New Roman" panose="02020603050405020304" pitchFamily="18" charset="0"/>
                <a:ea typeface="Calibri"/>
                <a:cs typeface="Times New Roman" panose="02020603050405020304" pitchFamily="18" charset="0"/>
              </a:rPr>
              <a:t> Нова редакція – 2021.; </a:t>
            </a:r>
            <a:r>
              <a:rPr lang="uk-UA" sz="2000" b="1" u="sng" dirty="0">
                <a:solidFill>
                  <a:srgbClr val="006600"/>
                </a:solidFill>
                <a:latin typeface="Times New Roman" panose="02020603050405020304" pitchFamily="18" charset="0"/>
                <a:ea typeface="Calibri"/>
                <a:cs typeface="Times New Roman" panose="02020603050405020304" pitchFamily="18" charset="0"/>
                <a:hlinkClick r:id="rId2">
                  <a:extLst>
                    <a:ext uri="{A12FA001-AC4F-418D-AE19-62706E023703}">
                      <ahyp:hlinkClr xmlns:ahyp="http://schemas.microsoft.com/office/drawing/2018/hyperlinkcolor" val="tx"/>
                    </a:ext>
                  </a:extLst>
                </a:hlinkClick>
              </a:rPr>
              <a:t>https://mon.gov.ua/storage/app/media/rizne/2021/12.01/Pro_novu_redaktsiyu%20Bazovoho%20komponenta%20doshkilnoyi%20osvity.pdf</a:t>
            </a:r>
            <a:r>
              <a:rPr lang="uk-UA" sz="2000" b="1" u="sng" dirty="0">
                <a:solidFill>
                  <a:srgbClr val="006600"/>
                </a:solidFill>
                <a:latin typeface="Times New Roman" panose="02020603050405020304" pitchFamily="18" charset="0"/>
                <a:ea typeface="Calibri"/>
                <a:cs typeface="Times New Roman" panose="02020603050405020304" pitchFamily="18" charset="0"/>
              </a:rPr>
              <a:t> ;</a:t>
            </a:r>
          </a:p>
          <a:p>
            <a:pPr marL="457200" indent="-457200">
              <a:buFontTx/>
              <a:buAutoNum type="arabicPeriod"/>
            </a:pPr>
            <a:r>
              <a:rPr lang="uk-UA" sz="2000" b="1" dirty="0">
                <a:solidFill>
                  <a:srgbClr val="006600"/>
                </a:solidFill>
                <a:latin typeface="Times New Roman" panose="02020603050405020304" pitchFamily="18" charset="0"/>
                <a:ea typeface="Calibri"/>
                <a:cs typeface="Times New Roman" panose="02020603050405020304" pitchFamily="18" charset="0"/>
              </a:rPr>
              <a:t>Мовлення дитини. Впроваджуємо Базовий компонент дошкільної освіти (Нова редакція) / Гавриш Н.В // Дошкільне виховання. – 2021. – № 3. – С. 3–8. </a:t>
            </a:r>
            <a:r>
              <a:rPr lang="uk-UA" sz="2000" b="1" u="sng" dirty="0">
                <a:solidFill>
                  <a:srgbClr val="006600"/>
                </a:solidFill>
                <a:latin typeface="Times New Roman" panose="02020603050405020304" pitchFamily="18" charset="0"/>
                <a:ea typeface="Calibri"/>
                <a:cs typeface="Times New Roman" panose="02020603050405020304" pitchFamily="18" charset="0"/>
                <a:hlinkClick r:id="rId3">
                  <a:extLst>
                    <a:ext uri="{A12FA001-AC4F-418D-AE19-62706E023703}">
                      <ahyp:hlinkClr xmlns:ahyp="http://schemas.microsoft.com/office/drawing/2018/hyperlinkcolor" val="tx"/>
                    </a:ext>
                  </a:extLst>
                </a:hlinkClick>
              </a:rPr>
              <a:t>https://mon.gov.ua/storage/app/media/doshkilna/2021/05/11/Dv_2021-03-Gavrysh.pdf</a:t>
            </a:r>
            <a:r>
              <a:rPr lang="uk-UA" sz="2000" b="1" u="sng" dirty="0">
                <a:solidFill>
                  <a:srgbClr val="006600"/>
                </a:solidFill>
                <a:latin typeface="Times New Roman" panose="02020603050405020304" pitchFamily="18" charset="0"/>
                <a:ea typeface="Calibri"/>
                <a:cs typeface="Times New Roman" panose="02020603050405020304" pitchFamily="18" charset="0"/>
              </a:rPr>
              <a:t>;</a:t>
            </a:r>
            <a:endParaRPr lang="ru-RU" sz="2000" b="1" dirty="0">
              <a:solidFill>
                <a:srgbClr val="006600"/>
              </a:solidFill>
              <a:latin typeface="Times New Roman" panose="02020603050405020304" pitchFamily="18" charset="0"/>
              <a:ea typeface="Calibri"/>
              <a:cs typeface="Times New Roman" panose="02020603050405020304" pitchFamily="18" charset="0"/>
            </a:endParaRPr>
          </a:p>
          <a:p>
            <a:r>
              <a:rPr lang="uk-UA" sz="2000" b="1" dirty="0">
                <a:solidFill>
                  <a:srgbClr val="006600"/>
                </a:solidFill>
                <a:latin typeface="Times New Roman" panose="02020603050405020304" pitchFamily="18" charset="0"/>
                <a:cs typeface="Times New Roman" panose="02020603050405020304" pitchFamily="18" charset="0"/>
              </a:rPr>
              <a:t>5. </a:t>
            </a:r>
            <a:r>
              <a:rPr lang="uk-UA" sz="2000" b="1" dirty="0" err="1">
                <a:solidFill>
                  <a:srgbClr val="006600"/>
                </a:solidFill>
                <a:latin typeface="Times New Roman" panose="02020603050405020304" pitchFamily="18" charset="0"/>
                <a:cs typeface="Times New Roman" panose="02020603050405020304" pitchFamily="18" charset="0"/>
              </a:rPr>
              <a:t>Богуш</a:t>
            </a:r>
            <a:r>
              <a:rPr lang="uk-UA" sz="2000" b="1" dirty="0">
                <a:solidFill>
                  <a:srgbClr val="006600"/>
                </a:solidFill>
                <a:latin typeface="Times New Roman" panose="02020603050405020304" pitchFamily="18" charset="0"/>
                <a:cs typeface="Times New Roman" panose="02020603050405020304" pitchFamily="18" charset="0"/>
              </a:rPr>
              <a:t> А., Гавриш Н., Котик Т. Методика організації художньо-мовленнєвої </a:t>
            </a:r>
            <a:r>
              <a:rPr lang="uk-UA" sz="2000" b="1" dirty="0" err="1">
                <a:solidFill>
                  <a:srgbClr val="006600"/>
                </a:solidFill>
                <a:latin typeface="Times New Roman" panose="02020603050405020304" pitchFamily="18" charset="0"/>
                <a:cs typeface="Times New Roman" panose="02020603050405020304" pitchFamily="18" charset="0"/>
              </a:rPr>
              <a:t>діяльносмті</a:t>
            </a:r>
            <a:r>
              <a:rPr lang="uk-UA" sz="2000" b="1" dirty="0">
                <a:solidFill>
                  <a:srgbClr val="006600"/>
                </a:solidFill>
                <a:latin typeface="Times New Roman" panose="02020603050405020304" pitchFamily="18" charset="0"/>
                <a:cs typeface="Times New Roman" panose="02020603050405020304" pitchFamily="18" charset="0"/>
              </a:rPr>
              <a:t> дітей у дошкільних навчальних </a:t>
            </a:r>
            <a:r>
              <a:rPr lang="uk-UA" sz="2000" b="1" dirty="0" err="1">
                <a:solidFill>
                  <a:srgbClr val="006600"/>
                </a:solidFill>
                <a:latin typeface="Times New Roman" panose="02020603050405020304" pitchFamily="18" charset="0"/>
                <a:cs typeface="Times New Roman" panose="02020603050405020304" pitchFamily="18" charset="0"/>
              </a:rPr>
              <a:t>заклакдах</a:t>
            </a:r>
            <a:r>
              <a:rPr lang="uk-UA" sz="2000" b="1" dirty="0">
                <a:solidFill>
                  <a:srgbClr val="006600"/>
                </a:solidFill>
                <a:latin typeface="Times New Roman" panose="02020603050405020304" pitchFamily="18" charset="0"/>
                <a:cs typeface="Times New Roman" panose="02020603050405020304" pitchFamily="18" charset="0"/>
              </a:rPr>
              <a:t>: Видавничий дім «Слово», 2006</a:t>
            </a:r>
          </a:p>
        </p:txBody>
      </p:sp>
    </p:spTree>
    <p:extLst>
      <p:ext uri="{BB962C8B-B14F-4D97-AF65-F5344CB8AC3E}">
        <p14:creationId xmlns:p14="http://schemas.microsoft.com/office/powerpoint/2010/main" val="1503673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33BE0B1-54FE-4D88-A019-B8B03B06CA5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4906" y="159799"/>
            <a:ext cx="10795246" cy="6587230"/>
          </a:xfrm>
          <a:prstGeom prst="rect">
            <a:avLst/>
          </a:prstGeom>
        </p:spPr>
      </p:pic>
      <p:pic>
        <p:nvPicPr>
          <p:cNvPr id="9" name="Рисунок 8">
            <a:extLst>
              <a:ext uri="{FF2B5EF4-FFF2-40B4-BE49-F238E27FC236}">
                <a16:creationId xmlns:a16="http://schemas.microsoft.com/office/drawing/2014/main" id="{8216A0A2-BF51-42E5-B70E-FA4E212EA0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21371">
            <a:off x="901899" y="1383488"/>
            <a:ext cx="9364268" cy="4298053"/>
          </a:xfrm>
          <a:prstGeom prst="rect">
            <a:avLst/>
          </a:prstGeom>
        </p:spPr>
      </p:pic>
    </p:spTree>
    <p:extLst>
      <p:ext uri="{BB962C8B-B14F-4D97-AF65-F5344CB8AC3E}">
        <p14:creationId xmlns:p14="http://schemas.microsoft.com/office/powerpoint/2010/main" val="211506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52931C18-DD3B-4EDD-9351-40B1E0D419DE}"/>
              </a:ext>
            </a:extLst>
          </p:cNvPr>
          <p:cNvSpPr/>
          <p:nvPr/>
        </p:nvSpPr>
        <p:spPr>
          <a:xfrm>
            <a:off x="188107" y="146483"/>
            <a:ext cx="6523589" cy="6555641"/>
          </a:xfrm>
          <a:prstGeom prst="rect">
            <a:avLst/>
          </a:prstGeom>
          <a:solidFill>
            <a:schemeClr val="accent1">
              <a:lumMod val="20000"/>
              <a:lumOff val="80000"/>
            </a:schemeClr>
          </a:solidFill>
        </p:spPr>
        <p:txBody>
          <a:bodyPr wrap="square">
            <a:spAutoFit/>
          </a:bodyPr>
          <a:lstStyle/>
          <a:p>
            <a:pPr marL="571500" indent="-571500">
              <a:buFont typeface="Wingdings" panose="05000000000000000000" pitchFamily="2" charset="2"/>
              <a:buChar char="v"/>
            </a:pPr>
            <a:r>
              <a:rPr lang="uk-UA" sz="3600" b="1" dirty="0">
                <a:solidFill>
                  <a:srgbClr val="FF0000"/>
                </a:solidFill>
                <a:latin typeface="Times New Roman" panose="02020603050405020304" pitchFamily="18" charset="0"/>
                <a:cs typeface="Times New Roman" panose="02020603050405020304" pitchFamily="18" charset="0"/>
              </a:rPr>
              <a:t>Культура мовлення </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залежить  від обсягу словника дитини, </a:t>
            </a:r>
          </a:p>
          <a:p>
            <a:r>
              <a:rPr lang="uk-UA" sz="3200" b="1" i="1" dirty="0">
                <a:solidFill>
                  <a:schemeClr val="accent2">
                    <a:lumMod val="75000"/>
                  </a:schemeClr>
                </a:solidFill>
                <a:latin typeface="Times New Roman" panose="02020603050405020304" pitchFamily="18" charset="0"/>
                <a:cs typeface="Times New Roman" panose="02020603050405020304" pitchFamily="18" charset="0"/>
              </a:rPr>
              <a:t> від того, як вимовляються слова, з якою інтонацією, гучністю, в якому темпі.</a:t>
            </a:r>
          </a:p>
          <a:p>
            <a:pPr marL="457200" indent="-457200">
              <a:buFont typeface="Wingdings" panose="05000000000000000000" pitchFamily="2" charset="2"/>
              <a:buChar char="v"/>
            </a:pPr>
            <a:r>
              <a:rPr lang="uk-UA" sz="3200" b="1" i="1" dirty="0">
                <a:solidFill>
                  <a:schemeClr val="accent2">
                    <a:lumMod val="75000"/>
                  </a:schemeClr>
                </a:solidFill>
                <a:latin typeface="Times New Roman" panose="02020603050405020304" pitchFamily="18" charset="0"/>
                <a:cs typeface="Times New Roman" panose="02020603050405020304" pitchFamily="18" charset="0"/>
              </a:rPr>
              <a:t>Розвиток мовлення дітей неодмінно включає в себе </a:t>
            </a:r>
            <a:r>
              <a:rPr lang="uk-UA" sz="3200" b="1" dirty="0">
                <a:solidFill>
                  <a:srgbClr val="0000FF"/>
                </a:solidFill>
                <a:latin typeface="Times New Roman" panose="02020603050405020304" pitchFamily="18" charset="0"/>
                <a:cs typeface="Times New Roman" panose="02020603050405020304" pitchFamily="18" charset="0"/>
              </a:rPr>
              <a:t>оволодіння зв`язним мовленням</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 безпосередньо пов`язаним з інтелектуальним розвитком дитини та з її комунікативними навичками</a:t>
            </a:r>
          </a:p>
        </p:txBody>
      </p:sp>
      <p:pic>
        <p:nvPicPr>
          <p:cNvPr id="3" name="Рисунок 2">
            <a:extLst>
              <a:ext uri="{FF2B5EF4-FFF2-40B4-BE49-F238E27FC236}">
                <a16:creationId xmlns:a16="http://schemas.microsoft.com/office/drawing/2014/main" id="{C704CBF1-AAFC-4345-80D1-FA1F3778A4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9101" y="3863674"/>
            <a:ext cx="2825109" cy="1802006"/>
          </a:xfrm>
          <a:prstGeom prst="rect">
            <a:avLst/>
          </a:prstGeom>
        </p:spPr>
      </p:pic>
      <p:pic>
        <p:nvPicPr>
          <p:cNvPr id="5" name="Рисунок 4">
            <a:extLst>
              <a:ext uri="{FF2B5EF4-FFF2-40B4-BE49-F238E27FC236}">
                <a16:creationId xmlns:a16="http://schemas.microsoft.com/office/drawing/2014/main" id="{038218AF-85C0-41B9-A951-72530C655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67669" y="205602"/>
            <a:ext cx="2139881" cy="2145978"/>
          </a:xfrm>
          <a:prstGeom prst="rect">
            <a:avLst/>
          </a:prstGeom>
        </p:spPr>
      </p:pic>
    </p:spTree>
    <p:extLst>
      <p:ext uri="{BB962C8B-B14F-4D97-AF65-F5344CB8AC3E}">
        <p14:creationId xmlns:p14="http://schemas.microsoft.com/office/powerpoint/2010/main" val="189262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52931C18-DD3B-4EDD-9351-40B1E0D419DE}"/>
              </a:ext>
            </a:extLst>
          </p:cNvPr>
          <p:cNvSpPr/>
          <p:nvPr/>
        </p:nvSpPr>
        <p:spPr>
          <a:xfrm>
            <a:off x="292607" y="192024"/>
            <a:ext cx="8375905" cy="5509200"/>
          </a:xfrm>
          <a:prstGeom prst="rect">
            <a:avLst/>
          </a:prstGeom>
          <a:solidFill>
            <a:schemeClr val="accent1">
              <a:lumMod val="20000"/>
              <a:lumOff val="80000"/>
            </a:schemeClr>
          </a:solidFill>
        </p:spPr>
        <p:txBody>
          <a:bodyPr wrap="square">
            <a:spAutoFit/>
          </a:bodyPr>
          <a:lstStyle/>
          <a:p>
            <a:pPr marL="571500" indent="-571500">
              <a:buFont typeface="Wingdings" panose="05000000000000000000" pitchFamily="2" charset="2"/>
              <a:buChar char="v"/>
            </a:pPr>
            <a:r>
              <a:rPr lang="uk-UA" sz="3200" b="1" dirty="0">
                <a:solidFill>
                  <a:srgbClr val="FF0000"/>
                </a:solidFill>
                <a:latin typeface="Times New Roman" panose="02020603050405020304" pitchFamily="18" charset="0"/>
                <a:cs typeface="Times New Roman" panose="02020603050405020304" pitchFamily="18" charset="0"/>
              </a:rPr>
              <a:t>Мова – унікальний засіб прилучення дитини до цінностей духовної культури.</a:t>
            </a:r>
          </a:p>
          <a:p>
            <a:endParaRPr lang="uk-UA" sz="3200" b="1" i="1" dirty="0">
              <a:solidFill>
                <a:schemeClr val="accent2">
                  <a:lumMod val="75000"/>
                </a:schemeClr>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uk-UA" sz="3200" b="1" i="1" dirty="0">
                <a:solidFill>
                  <a:schemeClr val="accent2">
                    <a:lumMod val="75000"/>
                  </a:schemeClr>
                </a:solidFill>
                <a:latin typeface="Times New Roman" panose="02020603050405020304" pitchFamily="18" charset="0"/>
                <a:cs typeface="Times New Roman" panose="02020603050405020304" pitchFamily="18" charset="0"/>
              </a:rPr>
              <a:t>Ознайомлюючись з літературою і фольклором, опановуючи рідну мову, ми зростаємось корінням з історичною та культурною спадщиною свого народу.</a:t>
            </a:r>
          </a:p>
          <a:p>
            <a:endParaRPr lang="uk-UA" sz="3200" b="1" i="1" dirty="0">
              <a:solidFill>
                <a:schemeClr val="accent2">
                  <a:lumMod val="75000"/>
                </a:schemeClr>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v"/>
            </a:pPr>
            <a:r>
              <a:rPr lang="uk-UA" sz="3200" b="1" i="1" dirty="0">
                <a:solidFill>
                  <a:schemeClr val="accent2">
                    <a:lumMod val="75000"/>
                  </a:schemeClr>
                </a:solidFill>
                <a:latin typeface="Times New Roman" panose="02020603050405020304" pitchFamily="18" charset="0"/>
                <a:cs typeface="Times New Roman" panose="02020603050405020304" pitchFamily="18" charset="0"/>
              </a:rPr>
              <a:t>Найважливішими джерелами розвитку дитячого мовлення є художня література й усна народна творчість</a:t>
            </a:r>
          </a:p>
        </p:txBody>
      </p:sp>
      <p:pic>
        <p:nvPicPr>
          <p:cNvPr id="3" name="Рисунок 2">
            <a:extLst>
              <a:ext uri="{FF2B5EF4-FFF2-40B4-BE49-F238E27FC236}">
                <a16:creationId xmlns:a16="http://schemas.microsoft.com/office/drawing/2014/main" id="{73C09044-BCB0-41EE-99E6-B2ADBF827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4840" y="301752"/>
            <a:ext cx="3809237" cy="2856928"/>
          </a:xfrm>
          <a:prstGeom prst="rect">
            <a:avLst/>
          </a:prstGeom>
        </p:spPr>
      </p:pic>
      <p:pic>
        <p:nvPicPr>
          <p:cNvPr id="4" name="Рисунок 3">
            <a:extLst>
              <a:ext uri="{FF2B5EF4-FFF2-40B4-BE49-F238E27FC236}">
                <a16:creationId xmlns:a16="http://schemas.microsoft.com/office/drawing/2014/main" id="{4EFDBDCD-A430-4153-9469-48D65CCBA4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67928" y="3648075"/>
            <a:ext cx="3037332" cy="2332101"/>
          </a:xfrm>
          <a:prstGeom prst="rect">
            <a:avLst/>
          </a:prstGeom>
        </p:spPr>
      </p:pic>
    </p:spTree>
    <p:extLst>
      <p:ext uri="{BB962C8B-B14F-4D97-AF65-F5344CB8AC3E}">
        <p14:creationId xmlns:p14="http://schemas.microsoft.com/office/powerpoint/2010/main" val="397409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1791D27A-59D6-46FC-9315-8C0D4776A184}"/>
              </a:ext>
            </a:extLst>
          </p:cNvPr>
          <p:cNvSpPr/>
          <p:nvPr/>
        </p:nvSpPr>
        <p:spPr>
          <a:xfrm>
            <a:off x="320039" y="192024"/>
            <a:ext cx="6428233" cy="6001643"/>
          </a:xfrm>
          <a:prstGeom prst="rect">
            <a:avLst/>
          </a:prstGeom>
          <a:solidFill>
            <a:schemeClr val="accent1">
              <a:lumMod val="20000"/>
              <a:lumOff val="80000"/>
            </a:schemeClr>
          </a:solidFill>
        </p:spPr>
        <p:txBody>
          <a:bodyPr wrap="square">
            <a:spAutoFit/>
          </a:bodyPr>
          <a:lstStyle/>
          <a:p>
            <a:pPr marL="571500" indent="-571500">
              <a:buFont typeface="Wingdings" panose="05000000000000000000" pitchFamily="2" charset="2"/>
              <a:buChar char="v"/>
            </a:pPr>
            <a:r>
              <a:rPr lang="ru-RU" sz="3200" b="1" dirty="0">
                <a:solidFill>
                  <a:srgbClr val="FF0000"/>
                </a:solidFill>
                <a:latin typeface="Times New Roman" panose="02020603050405020304" pitchFamily="18" charset="0"/>
                <a:cs typeface="Times New Roman" panose="02020603050405020304" pitchFamily="18" charset="0"/>
              </a:rPr>
              <a:t>В</a:t>
            </a:r>
            <a:r>
              <a:rPr lang="uk-UA" sz="3200" b="1" dirty="0">
                <a:solidFill>
                  <a:srgbClr val="FF0000"/>
                </a:solidFill>
                <a:latin typeface="Times New Roman" panose="02020603050405020304" pitchFamily="18" charset="0"/>
                <a:cs typeface="Times New Roman" panose="02020603050405020304" pitchFamily="18" charset="0"/>
              </a:rPr>
              <a:t>иховання з перших років життя дитини до мови і влучних виразів, образних слів і словосполучень, фразеологізмів і прислів’їв, прагнення до досконалого володіння рідною мовою важливо і актуально в теперішній час, </a:t>
            </a:r>
          </a:p>
          <a:p>
            <a:r>
              <a:rPr lang="uk-UA" sz="3200" b="1" dirty="0">
                <a:solidFill>
                  <a:srgbClr val="FF0000"/>
                </a:solidFill>
                <a:latin typeface="Times New Roman" panose="02020603050405020304" pitchFamily="18" charset="0"/>
                <a:cs typeface="Times New Roman" panose="02020603050405020304" pitchFamily="18" charset="0"/>
              </a:rPr>
              <a:t>це – шлях формування високодуховної особистості, громадської гідності</a:t>
            </a:r>
          </a:p>
        </p:txBody>
      </p:sp>
      <p:pic>
        <p:nvPicPr>
          <p:cNvPr id="2" name="Рисунок 1">
            <a:extLst>
              <a:ext uri="{FF2B5EF4-FFF2-40B4-BE49-F238E27FC236}">
                <a16:creationId xmlns:a16="http://schemas.microsoft.com/office/drawing/2014/main" id="{7E75D0A8-CA13-4D10-9060-F8550ECB1DE2}"/>
              </a:ext>
            </a:extLst>
          </p:cNvPr>
          <p:cNvPicPr>
            <a:picLocks noChangeAspect="1"/>
          </p:cNvPicPr>
          <p:nvPr/>
        </p:nvPicPr>
        <p:blipFill>
          <a:blip r:embed="rId2"/>
          <a:stretch>
            <a:fillRect/>
          </a:stretch>
        </p:blipFill>
        <p:spPr>
          <a:xfrm>
            <a:off x="6565392" y="438913"/>
            <a:ext cx="5388865" cy="4965192"/>
          </a:xfrm>
          <a:prstGeom prst="rect">
            <a:avLst/>
          </a:prstGeom>
        </p:spPr>
      </p:pic>
    </p:spTree>
    <p:extLst>
      <p:ext uri="{BB962C8B-B14F-4D97-AF65-F5344CB8AC3E}">
        <p14:creationId xmlns:p14="http://schemas.microsoft.com/office/powerpoint/2010/main" val="2862657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C386BAB-B13B-4BAA-8DE4-56871B96D9BB}"/>
              </a:ext>
            </a:extLst>
          </p:cNvPr>
          <p:cNvSpPr/>
          <p:nvPr/>
        </p:nvSpPr>
        <p:spPr>
          <a:xfrm>
            <a:off x="89034" y="127290"/>
            <a:ext cx="9009246" cy="6555641"/>
          </a:xfrm>
          <a:prstGeom prst="rect">
            <a:avLst/>
          </a:prstGeom>
          <a:solidFill>
            <a:schemeClr val="accent2">
              <a:lumMod val="20000"/>
              <a:lumOff val="80000"/>
            </a:schemeClr>
          </a:solidFill>
        </p:spPr>
        <p:txBody>
          <a:bodyPr wrap="square">
            <a:spAutoFit/>
          </a:bodyPr>
          <a:lstStyle/>
          <a:p>
            <a:pPr marL="457200" indent="-457200">
              <a:buFont typeface="Wingdings" panose="05000000000000000000" pitchFamily="2" charset="2"/>
              <a:buChar char="q"/>
            </a:pPr>
            <a:r>
              <a:rPr lang="uk-UA" sz="3200" b="1" i="1" dirty="0">
                <a:solidFill>
                  <a:schemeClr val="accent2">
                    <a:lumMod val="75000"/>
                  </a:schemeClr>
                </a:solidFill>
                <a:latin typeface="Times New Roman" panose="02020603050405020304" pitchFamily="18" charset="0"/>
                <a:cs typeface="Times New Roman" panose="02020603050405020304" pitchFamily="18" charset="0"/>
              </a:rPr>
              <a:t>Сьогодні стрімко зросла кількість дошкільників, які мають певні </a:t>
            </a:r>
            <a:r>
              <a:rPr lang="uk-UA" sz="3200" b="1" i="1" dirty="0">
                <a:solidFill>
                  <a:srgbClr val="FF0000"/>
                </a:solidFill>
                <a:latin typeface="Times New Roman" panose="02020603050405020304" pitchFamily="18" charset="0"/>
                <a:cs typeface="Times New Roman" panose="02020603050405020304" pitchFamily="18" charset="0"/>
              </a:rPr>
              <a:t>мовленнєві порушення </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які супроводжуються</a:t>
            </a:r>
            <a:r>
              <a:rPr lang="uk-UA" sz="3200" b="1" i="1" dirty="0">
                <a:solidFill>
                  <a:schemeClr val="accent5">
                    <a:lumMod val="75000"/>
                  </a:schemeClr>
                </a:solidFill>
                <a:latin typeface="Times New Roman" panose="02020603050405020304" pitchFamily="18" charset="0"/>
                <a:cs typeface="Times New Roman" panose="02020603050405020304" pitchFamily="18" charset="0"/>
              </a:rPr>
              <a:t> </a:t>
            </a:r>
            <a:r>
              <a:rPr lang="uk-UA" sz="3600" b="1" dirty="0">
                <a:solidFill>
                  <a:srgbClr val="FF0000"/>
                </a:solidFill>
                <a:latin typeface="Times New Roman" panose="02020603050405020304" pitchFamily="18" charset="0"/>
                <a:cs typeface="Times New Roman" panose="02020603050405020304" pitchFamily="18" charset="0"/>
              </a:rPr>
              <a:t>мовленнєвою пасивністю</a:t>
            </a:r>
            <a:r>
              <a:rPr lang="uk-UA" sz="3200" b="1" i="1" dirty="0">
                <a:solidFill>
                  <a:schemeClr val="accent5">
                    <a:lumMod val="75000"/>
                  </a:schemeClr>
                </a:solidFill>
                <a:latin typeface="Times New Roman" panose="02020603050405020304" pitchFamily="18" charset="0"/>
                <a:cs typeface="Times New Roman" panose="02020603050405020304" pitchFamily="18" charset="0"/>
              </a:rPr>
              <a:t>.</a:t>
            </a:r>
          </a:p>
          <a:p>
            <a:pPr marL="457200" indent="-457200">
              <a:buFont typeface="Wingdings" panose="05000000000000000000" pitchFamily="2" charset="2"/>
              <a:buChar char="q"/>
            </a:pPr>
            <a:r>
              <a:rPr lang="uk-UA" sz="3200" b="1" i="1" dirty="0">
                <a:solidFill>
                  <a:srgbClr val="0000FF"/>
                </a:solidFill>
                <a:latin typeface="Times New Roman" panose="02020603050405020304" pitchFamily="18" charset="0"/>
                <a:cs typeface="Times New Roman" panose="02020603050405020304" pitchFamily="18" charset="0"/>
              </a:rPr>
              <a:t>Водночас небажання говорити може спостерігатися і в дітей, які не мають порушення мовлення. </a:t>
            </a:r>
          </a:p>
          <a:p>
            <a:pPr marL="457200" indent="-457200">
              <a:buFont typeface="Wingdings" panose="05000000000000000000" pitchFamily="2" charset="2"/>
              <a:buChar char="q"/>
            </a:pPr>
            <a:r>
              <a:rPr lang="uk-UA" sz="3200" b="1" dirty="0">
                <a:solidFill>
                  <a:srgbClr val="FF0000"/>
                </a:solidFill>
                <a:latin typeface="Times New Roman" panose="02020603050405020304" pitchFamily="18" charset="0"/>
                <a:cs typeface="Times New Roman" panose="02020603050405020304" pitchFamily="18" charset="0"/>
              </a:rPr>
              <a:t>Мовленнєва пасивність </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виявляється у дошкільників через недостатню сформованість мовленнєвих умінь або в </a:t>
            </a:r>
            <a:r>
              <a:rPr lang="uk-UA" sz="3200" b="1" dirty="0">
                <a:solidFill>
                  <a:srgbClr val="FF0000"/>
                </a:solidFill>
                <a:latin typeface="Times New Roman" panose="02020603050405020304" pitchFamily="18" charset="0"/>
                <a:cs typeface="Times New Roman" panose="02020603050405020304" pitchFamily="18" charset="0"/>
              </a:rPr>
              <a:t>негативному ставленні до мовленнєвої діяльності </a:t>
            </a:r>
            <a:r>
              <a:rPr lang="uk-UA" sz="3200" b="1" i="1" dirty="0">
                <a:solidFill>
                  <a:schemeClr val="accent2">
                    <a:lumMod val="75000"/>
                  </a:schemeClr>
                </a:solidFill>
                <a:latin typeface="Times New Roman" panose="02020603050405020304" pitchFamily="18" charset="0"/>
                <a:cs typeface="Times New Roman" panose="02020603050405020304" pitchFamily="18" charset="0"/>
              </a:rPr>
              <a:t>загалом чи до виконання мовленнєвих вправ зокрема</a:t>
            </a:r>
          </a:p>
        </p:txBody>
      </p:sp>
      <p:pic>
        <p:nvPicPr>
          <p:cNvPr id="4" name="Рисунок 3">
            <a:extLst>
              <a:ext uri="{FF2B5EF4-FFF2-40B4-BE49-F238E27FC236}">
                <a16:creationId xmlns:a16="http://schemas.microsoft.com/office/drawing/2014/main" id="{2187ABDD-98E5-49CF-BDE3-146161592C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830148" y="235055"/>
            <a:ext cx="2203704" cy="2934727"/>
          </a:xfrm>
          <a:prstGeom prst="rect">
            <a:avLst/>
          </a:prstGeom>
        </p:spPr>
      </p:pic>
      <p:pic>
        <p:nvPicPr>
          <p:cNvPr id="5" name="Рисунок 4">
            <a:extLst>
              <a:ext uri="{FF2B5EF4-FFF2-40B4-BE49-F238E27FC236}">
                <a16:creationId xmlns:a16="http://schemas.microsoft.com/office/drawing/2014/main" id="{FD4E5EFB-1DD3-49FE-8D62-C49CF092EE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17946" y="3434461"/>
            <a:ext cx="3496241" cy="3188484"/>
          </a:xfrm>
          <a:prstGeom prst="rect">
            <a:avLst/>
          </a:prstGeom>
        </p:spPr>
      </p:pic>
    </p:spTree>
    <p:extLst>
      <p:ext uri="{BB962C8B-B14F-4D97-AF65-F5344CB8AC3E}">
        <p14:creationId xmlns:p14="http://schemas.microsoft.com/office/powerpoint/2010/main" val="1228269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6FFFF">
            <a:alpha val="25000"/>
          </a:srgb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51918481-03E9-42B4-A3AA-3799DE425EE9}"/>
              </a:ext>
            </a:extLst>
          </p:cNvPr>
          <p:cNvSpPr/>
          <p:nvPr/>
        </p:nvSpPr>
        <p:spPr>
          <a:xfrm>
            <a:off x="356134" y="209832"/>
            <a:ext cx="10434972" cy="707886"/>
          </a:xfrm>
          <a:prstGeom prst="rect">
            <a:avLst/>
          </a:prstGeom>
          <a:solidFill>
            <a:schemeClr val="accent2">
              <a:lumMod val="20000"/>
              <a:lumOff val="80000"/>
            </a:schemeClr>
          </a:solidFill>
        </p:spPr>
        <p:txBody>
          <a:bodyPr wrap="none">
            <a:spAutoFit/>
          </a:bodyPr>
          <a:lstStyle/>
          <a:p>
            <a:pPr marL="571500" indent="-571500">
              <a:buFont typeface="Wingdings" panose="05000000000000000000" pitchFamily="2" charset="2"/>
              <a:buChar char="v"/>
            </a:pPr>
            <a:r>
              <a:rPr lang="ru-RU" sz="4000" b="1" dirty="0">
                <a:solidFill>
                  <a:srgbClr val="FF0000"/>
                </a:solidFill>
                <a:latin typeface="Times New Roman" panose="02020603050405020304" pitchFamily="18" charset="0"/>
                <a:cs typeface="Times New Roman" panose="02020603050405020304" pitchFamily="18" charset="0"/>
              </a:rPr>
              <a:t>Причини </a:t>
            </a:r>
            <a:r>
              <a:rPr lang="ru-RU" sz="4000" b="1" dirty="0" err="1">
                <a:solidFill>
                  <a:srgbClr val="FF0000"/>
                </a:solidFill>
                <a:latin typeface="Times New Roman" panose="02020603050405020304" pitchFamily="18" charset="0"/>
                <a:cs typeface="Times New Roman" panose="02020603050405020304" pitchFamily="18" charset="0"/>
              </a:rPr>
              <a:t>мовленнєвої</a:t>
            </a:r>
            <a:r>
              <a:rPr lang="ru-RU" sz="4000" b="1" dirty="0">
                <a:solidFill>
                  <a:srgbClr val="FF0000"/>
                </a:solidFill>
                <a:latin typeface="Times New Roman" panose="02020603050405020304" pitchFamily="18" charset="0"/>
                <a:cs typeface="Times New Roman" panose="02020603050405020304" pitchFamily="18" charset="0"/>
              </a:rPr>
              <a:t> </a:t>
            </a:r>
            <a:r>
              <a:rPr lang="ru-RU" sz="4000" b="1" dirty="0" err="1">
                <a:solidFill>
                  <a:srgbClr val="FF0000"/>
                </a:solidFill>
                <a:latin typeface="Times New Roman" panose="02020603050405020304" pitchFamily="18" charset="0"/>
                <a:cs typeface="Times New Roman" panose="02020603050405020304" pitchFamily="18" charset="0"/>
              </a:rPr>
              <a:t>пасивності</a:t>
            </a:r>
            <a:r>
              <a:rPr lang="ru-RU" sz="4000" b="1" dirty="0">
                <a:solidFill>
                  <a:srgbClr val="FF0000"/>
                </a:solidFill>
                <a:latin typeface="Times New Roman" panose="02020603050405020304" pitchFamily="18" charset="0"/>
                <a:cs typeface="Times New Roman" panose="02020603050405020304" pitchFamily="18" charset="0"/>
              </a:rPr>
              <a:t> в </a:t>
            </a:r>
            <a:r>
              <a:rPr lang="ru-RU" sz="4000" b="1" dirty="0" err="1">
                <a:solidFill>
                  <a:srgbClr val="FF0000"/>
                </a:solidFill>
                <a:latin typeface="Times New Roman" panose="02020603050405020304" pitchFamily="18" charset="0"/>
                <a:cs typeface="Times New Roman" panose="02020603050405020304" pitchFamily="18" charset="0"/>
              </a:rPr>
              <a:t>дітей</a:t>
            </a:r>
            <a:r>
              <a:rPr lang="ru-RU" sz="4000" b="1" dirty="0">
                <a:solidFill>
                  <a:srgbClr val="FF0000"/>
                </a:solidFill>
                <a:latin typeface="Times New Roman" panose="02020603050405020304" pitchFamily="18" charset="0"/>
                <a:cs typeface="Times New Roman" panose="02020603050405020304" pitchFamily="18" charset="0"/>
              </a:rPr>
              <a:t>:</a:t>
            </a:r>
            <a:endParaRPr lang="uk-UA" sz="4000" b="1" dirty="0">
              <a:solidFill>
                <a:srgbClr val="FF0000"/>
              </a:solidFill>
              <a:latin typeface="Times New Roman" panose="02020603050405020304" pitchFamily="18" charset="0"/>
              <a:cs typeface="Times New Roman" panose="02020603050405020304" pitchFamily="18" charset="0"/>
            </a:endParaRPr>
          </a:p>
        </p:txBody>
      </p:sp>
      <p:sp>
        <p:nvSpPr>
          <p:cNvPr id="4" name="Прямокутник 3">
            <a:extLst>
              <a:ext uri="{FF2B5EF4-FFF2-40B4-BE49-F238E27FC236}">
                <a16:creationId xmlns:a16="http://schemas.microsoft.com/office/drawing/2014/main" id="{023394E1-E95A-42B5-89DF-D0FAD4FF579D}"/>
              </a:ext>
            </a:extLst>
          </p:cNvPr>
          <p:cNvSpPr/>
          <p:nvPr/>
        </p:nvSpPr>
        <p:spPr>
          <a:xfrm>
            <a:off x="183365" y="1528315"/>
            <a:ext cx="9152659" cy="4278094"/>
          </a:xfrm>
          <a:prstGeom prst="rect">
            <a:avLst/>
          </a:prstGeom>
          <a:solidFill>
            <a:schemeClr val="accent6">
              <a:lumMod val="40000"/>
              <a:lumOff val="60000"/>
            </a:schemeClr>
          </a:solidFill>
        </p:spPr>
        <p:txBody>
          <a:bodyPr wrap="square">
            <a:spAutoFit/>
          </a:bodyPr>
          <a:lstStyle/>
          <a:p>
            <a:pPr marL="457200" indent="-457200">
              <a:buFont typeface="Wingdings" panose="05000000000000000000" pitchFamily="2" charset="2"/>
              <a:buChar char="Ø"/>
            </a:pPr>
            <a:r>
              <a:rPr lang="uk-UA" sz="3200" b="1" dirty="0">
                <a:solidFill>
                  <a:srgbClr val="0000FF"/>
                </a:solidFill>
                <a:latin typeface="Times New Roman" panose="02020603050405020304" pitchFamily="18" charset="0"/>
                <a:cs typeface="Times New Roman" panose="02020603050405020304" pitchFamily="18" charset="0"/>
              </a:rPr>
              <a:t>Сенсорний голод </a:t>
            </a:r>
            <a:r>
              <a:rPr lang="uk-UA" sz="2800" b="1" i="1" dirty="0">
                <a:solidFill>
                  <a:schemeClr val="accent2">
                    <a:lumMod val="75000"/>
                  </a:schemeClr>
                </a:solidFill>
                <a:latin typeface="Times New Roman" panose="02020603050405020304" pitchFamily="18" charset="0"/>
                <a:cs typeface="Times New Roman" panose="02020603050405020304" pitchFamily="18" charset="0"/>
              </a:rPr>
              <a:t>(мінімум вражень від природного довкілля, прогулянки з батьками зводиться до сидіння на лавках у парках з гаджетами у руках);</a:t>
            </a:r>
          </a:p>
          <a:p>
            <a:pPr marL="571500" indent="-571500">
              <a:buFont typeface="Wingdings" panose="05000000000000000000" pitchFamily="2" charset="2"/>
              <a:buChar char="Ø"/>
            </a:pPr>
            <a:r>
              <a:rPr lang="uk-UA" sz="3600" b="1" dirty="0">
                <a:solidFill>
                  <a:srgbClr val="0000FF"/>
                </a:solidFill>
                <a:latin typeface="Times New Roman" panose="02020603050405020304" pitchFamily="18" charset="0"/>
                <a:cs typeface="Times New Roman" panose="02020603050405020304" pitchFamily="18" charset="0"/>
              </a:rPr>
              <a:t>Бідність мовленнєвої інформації </a:t>
            </a:r>
            <a:r>
              <a:rPr lang="uk-UA" sz="2800" b="1" i="1" dirty="0">
                <a:solidFill>
                  <a:schemeClr val="accent2">
                    <a:lumMod val="75000"/>
                  </a:schemeClr>
                </a:solidFill>
                <a:latin typeface="Times New Roman" panose="02020603050405020304" pitchFamily="18" charset="0"/>
                <a:cs typeface="Times New Roman" panose="02020603050405020304" pitchFamily="18" charset="0"/>
              </a:rPr>
              <a:t>про природне та соціальне довкілля, яку малюк має отримувати від дорослого;</a:t>
            </a:r>
          </a:p>
          <a:p>
            <a:pPr marL="571500" indent="-571500">
              <a:buFont typeface="Wingdings" panose="05000000000000000000" pitchFamily="2" charset="2"/>
              <a:buChar char="Ø"/>
            </a:pPr>
            <a:r>
              <a:rPr lang="uk-UA" sz="3600" b="1" dirty="0" err="1">
                <a:solidFill>
                  <a:srgbClr val="0000FF"/>
                </a:solidFill>
                <a:latin typeface="Times New Roman" panose="02020603050405020304" pitchFamily="18" charset="0"/>
                <a:cs typeface="Times New Roman" panose="02020603050405020304" pitchFamily="18" charset="0"/>
              </a:rPr>
              <a:t>Дефіціт</a:t>
            </a:r>
            <a:r>
              <a:rPr lang="uk-UA" sz="3600" b="1" dirty="0">
                <a:solidFill>
                  <a:srgbClr val="0000FF"/>
                </a:solidFill>
                <a:latin typeface="Times New Roman" panose="02020603050405020304" pitchFamily="18" charset="0"/>
                <a:cs typeface="Times New Roman" panose="02020603050405020304" pitchFamily="18" charset="0"/>
              </a:rPr>
              <a:t> мовленнєвої інформації</a:t>
            </a:r>
            <a:r>
              <a:rPr lang="uk-UA" sz="2800" b="1" i="1" dirty="0">
                <a:solidFill>
                  <a:schemeClr val="accent2">
                    <a:lumMod val="75000"/>
                  </a:schemeClr>
                </a:solidFill>
                <a:latin typeface="Times New Roman" panose="02020603050405020304" pitchFamily="18" charset="0"/>
                <a:cs typeface="Times New Roman" panose="02020603050405020304" pitchFamily="18" charset="0"/>
              </a:rPr>
              <a:t>, яку дорослі адресують дитині під час вільної самостійної діяльності;</a:t>
            </a:r>
          </a:p>
        </p:txBody>
      </p:sp>
      <p:pic>
        <p:nvPicPr>
          <p:cNvPr id="5" name="Рисунок 4">
            <a:extLst>
              <a:ext uri="{FF2B5EF4-FFF2-40B4-BE49-F238E27FC236}">
                <a16:creationId xmlns:a16="http://schemas.microsoft.com/office/drawing/2014/main" id="{5626E35F-FBF5-418A-A11A-EB3B8095F1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6024" y="832104"/>
            <a:ext cx="2782339" cy="3428479"/>
          </a:xfrm>
          <a:prstGeom prst="rect">
            <a:avLst/>
          </a:prstGeom>
        </p:spPr>
      </p:pic>
      <p:pic>
        <p:nvPicPr>
          <p:cNvPr id="3" name="Рисунок 2">
            <a:extLst>
              <a:ext uri="{FF2B5EF4-FFF2-40B4-BE49-F238E27FC236}">
                <a16:creationId xmlns:a16="http://schemas.microsoft.com/office/drawing/2014/main" id="{E3BEAD81-3563-426D-AB02-4623865B13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78969" y="4880942"/>
            <a:ext cx="2560542" cy="1767226"/>
          </a:xfrm>
          <a:prstGeom prst="rect">
            <a:avLst/>
          </a:prstGeom>
        </p:spPr>
      </p:pic>
    </p:spTree>
    <p:extLst>
      <p:ext uri="{BB962C8B-B14F-4D97-AF65-F5344CB8AC3E}">
        <p14:creationId xmlns:p14="http://schemas.microsoft.com/office/powerpoint/2010/main" val="1430827393"/>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1632</TotalTime>
  <Words>2581</Words>
  <Application>Microsoft Office PowerPoint</Application>
  <PresentationFormat>Широкий екран</PresentationFormat>
  <Paragraphs>200</Paragraphs>
  <Slides>47</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47</vt:i4>
      </vt:variant>
    </vt:vector>
  </HeadingPairs>
  <TitlesOfParts>
    <vt:vector size="56" baseType="lpstr">
      <vt:lpstr>Arial</vt:lpstr>
      <vt:lpstr>Arial Black</vt:lpstr>
      <vt:lpstr>Calibri</vt:lpstr>
      <vt:lpstr>Constantia</vt:lpstr>
      <vt:lpstr>Times New Roman</vt:lpstr>
      <vt:lpstr>Trebuchet MS</vt:lpstr>
      <vt:lpstr>Wingdings</vt:lpstr>
      <vt:lpstr>Wingdings 3</vt:lpstr>
      <vt:lpstr>Грань</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Директор</dc:creator>
  <cp:lastModifiedBy>Директор</cp:lastModifiedBy>
  <cp:revision>273</cp:revision>
  <dcterms:created xsi:type="dcterms:W3CDTF">2024-02-22T08:26:37Z</dcterms:created>
  <dcterms:modified xsi:type="dcterms:W3CDTF">2024-12-13T08:59:14Z</dcterms:modified>
</cp:coreProperties>
</file>